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60" r:id="rId2"/>
    <p:sldMasterId id="2147483778" r:id="rId3"/>
  </p:sldMasterIdLst>
  <p:notesMasterIdLst>
    <p:notesMasterId r:id="rId20"/>
  </p:notesMasterIdLst>
  <p:sldIdLst>
    <p:sldId id="510" r:id="rId4"/>
    <p:sldId id="270" r:id="rId5"/>
    <p:sldId id="257" r:id="rId6"/>
    <p:sldId id="259" r:id="rId7"/>
    <p:sldId id="261" r:id="rId8"/>
    <p:sldId id="258" r:id="rId9"/>
    <p:sldId id="262" r:id="rId10"/>
    <p:sldId id="508" r:id="rId11"/>
    <p:sldId id="264" r:id="rId12"/>
    <p:sldId id="509" r:id="rId13"/>
    <p:sldId id="260" r:id="rId14"/>
    <p:sldId id="265" r:id="rId15"/>
    <p:sldId id="266" r:id="rId16"/>
    <p:sldId id="267" r:id="rId17"/>
    <p:sldId id="272" r:id="rId18"/>
    <p:sldId id="51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6C8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BFC82-5654-6F48-3D0E-C5EBEC7CC358}" v="204" dt="2019-11-29T04:44:28.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95342" autoAdjust="0"/>
  </p:normalViewPr>
  <p:slideViewPr>
    <p:cSldViewPr snapToGrid="0" showGuides="1">
      <p:cViewPr varScale="1">
        <p:scale>
          <a:sx n="82" d="100"/>
          <a:sy n="82" d="100"/>
        </p:scale>
        <p:origin x="252" y="5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8" d="100"/>
          <a:sy n="68" d="100"/>
        </p:scale>
        <p:origin x="2592"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Bigge" userId="S::mbigge@nutrientsforlife.org::6952563b-888e-4eae-8430-a4471d3a8552" providerId="AD" clId="Web-{012BFC82-5654-6F48-3D0E-C5EBEC7CC358}"/>
    <pc:docChg chg="modSld sldOrd">
      <pc:chgData name="Melissa Bigge" userId="S::mbigge@nutrientsforlife.org::6952563b-888e-4eae-8430-a4471d3a8552" providerId="AD" clId="Web-{012BFC82-5654-6F48-3D0E-C5EBEC7CC358}" dt="2019-11-29T04:44:28.428" v="200"/>
      <pc:docMkLst>
        <pc:docMk/>
      </pc:docMkLst>
      <pc:sldChg chg="modNotes">
        <pc:chgData name="Melissa Bigge" userId="S::mbigge@nutrientsforlife.org::6952563b-888e-4eae-8430-a4471d3a8552" providerId="AD" clId="Web-{012BFC82-5654-6F48-3D0E-C5EBEC7CC358}" dt="2019-11-29T04:35:49.706" v="2"/>
        <pc:sldMkLst>
          <pc:docMk/>
          <pc:sldMk cId="2768376874" sldId="257"/>
        </pc:sldMkLst>
      </pc:sldChg>
      <pc:sldChg chg="modSp modNotes">
        <pc:chgData name="Melissa Bigge" userId="S::mbigge@nutrientsforlife.org::6952563b-888e-4eae-8430-a4471d3a8552" providerId="AD" clId="Web-{012BFC82-5654-6F48-3D0E-C5EBEC7CC358}" dt="2019-11-29T04:38:11.412" v="21"/>
        <pc:sldMkLst>
          <pc:docMk/>
          <pc:sldMk cId="601389482" sldId="258"/>
        </pc:sldMkLst>
        <pc:spChg chg="mod">
          <ac:chgData name="Melissa Bigge" userId="S::mbigge@nutrientsforlife.org::6952563b-888e-4eae-8430-a4471d3a8552" providerId="AD" clId="Web-{012BFC82-5654-6F48-3D0E-C5EBEC7CC358}" dt="2019-11-29T04:36:54.566" v="8" actId="20577"/>
          <ac:spMkLst>
            <pc:docMk/>
            <pc:sldMk cId="601389482" sldId="258"/>
            <ac:spMk id="2" creationId="{D0B49EA5-F635-4811-97B5-57A0715947D5}"/>
          </ac:spMkLst>
        </pc:spChg>
        <pc:picChg chg="mod">
          <ac:chgData name="Melissa Bigge" userId="S::mbigge@nutrientsforlife.org::6952563b-888e-4eae-8430-a4471d3a8552" providerId="AD" clId="Web-{012BFC82-5654-6F48-3D0E-C5EBEC7CC358}" dt="2019-11-29T04:37:00.206" v="10" actId="1076"/>
          <ac:picMkLst>
            <pc:docMk/>
            <pc:sldMk cId="601389482" sldId="258"/>
            <ac:picMk id="8" creationId="{00000000-0000-0000-0000-000000000000}"/>
          </ac:picMkLst>
        </pc:picChg>
      </pc:sldChg>
      <pc:sldChg chg="modNotes">
        <pc:chgData name="Melissa Bigge" userId="S::mbigge@nutrientsforlife.org::6952563b-888e-4eae-8430-a4471d3a8552" providerId="AD" clId="Web-{012BFC82-5654-6F48-3D0E-C5EBEC7CC358}" dt="2019-11-29T04:36:07.128" v="4"/>
        <pc:sldMkLst>
          <pc:docMk/>
          <pc:sldMk cId="1685344727" sldId="259"/>
        </pc:sldMkLst>
      </pc:sldChg>
      <pc:sldChg chg="modNotes">
        <pc:chgData name="Melissa Bigge" userId="S::mbigge@nutrientsforlife.org::6952563b-888e-4eae-8430-a4471d3a8552" providerId="AD" clId="Web-{012BFC82-5654-6F48-3D0E-C5EBEC7CC358}" dt="2019-11-29T04:42:16.507" v="181"/>
        <pc:sldMkLst>
          <pc:docMk/>
          <pc:sldMk cId="3774417677" sldId="260"/>
        </pc:sldMkLst>
      </pc:sldChg>
      <pc:sldChg chg="delSp modNotes">
        <pc:chgData name="Melissa Bigge" userId="S::mbigge@nutrientsforlife.org::6952563b-888e-4eae-8430-a4471d3a8552" providerId="AD" clId="Web-{012BFC82-5654-6F48-3D0E-C5EBEC7CC358}" dt="2019-11-29T04:38:47.132" v="25"/>
        <pc:sldMkLst>
          <pc:docMk/>
          <pc:sldMk cId="385417468" sldId="262"/>
        </pc:sldMkLst>
        <pc:spChg chg="del">
          <ac:chgData name="Melissa Bigge" userId="S::mbigge@nutrientsforlife.org::6952563b-888e-4eae-8430-a4471d3a8552" providerId="AD" clId="Web-{012BFC82-5654-6F48-3D0E-C5EBEC7CC358}" dt="2019-11-29T04:38:19.912" v="22"/>
          <ac:spMkLst>
            <pc:docMk/>
            <pc:sldMk cId="385417468" sldId="262"/>
            <ac:spMk id="2" creationId="{00000000-0000-0000-0000-000000000000}"/>
          </ac:spMkLst>
        </pc:spChg>
      </pc:sldChg>
      <pc:sldChg chg="modNotes">
        <pc:chgData name="Melissa Bigge" userId="S::mbigge@nutrientsforlife.org::6952563b-888e-4eae-8430-a4471d3a8552" providerId="AD" clId="Web-{012BFC82-5654-6F48-3D0E-C5EBEC7CC358}" dt="2019-11-29T04:41:44.491" v="177"/>
        <pc:sldMkLst>
          <pc:docMk/>
          <pc:sldMk cId="910233417" sldId="264"/>
        </pc:sldMkLst>
      </pc:sldChg>
      <pc:sldChg chg="modNotes">
        <pc:chgData name="Melissa Bigge" userId="S::mbigge@nutrientsforlife.org::6952563b-888e-4eae-8430-a4471d3a8552" providerId="AD" clId="Web-{012BFC82-5654-6F48-3D0E-C5EBEC7CC358}" dt="2019-11-29T04:42:31.772" v="184"/>
        <pc:sldMkLst>
          <pc:docMk/>
          <pc:sldMk cId="2866087961" sldId="265"/>
        </pc:sldMkLst>
      </pc:sldChg>
      <pc:sldChg chg="modNotes">
        <pc:chgData name="Melissa Bigge" userId="S::mbigge@nutrientsforlife.org::6952563b-888e-4eae-8430-a4471d3a8552" providerId="AD" clId="Web-{012BFC82-5654-6F48-3D0E-C5EBEC7CC358}" dt="2019-11-29T04:42:53.882" v="187"/>
        <pc:sldMkLst>
          <pc:docMk/>
          <pc:sldMk cId="2621053228" sldId="266"/>
        </pc:sldMkLst>
      </pc:sldChg>
      <pc:sldChg chg="modNotes">
        <pc:chgData name="Melissa Bigge" userId="S::mbigge@nutrientsforlife.org::6952563b-888e-4eae-8430-a4471d3a8552" providerId="AD" clId="Web-{012BFC82-5654-6F48-3D0E-C5EBEC7CC358}" dt="2019-11-29T04:44:28.428" v="200"/>
        <pc:sldMkLst>
          <pc:docMk/>
          <pc:sldMk cId="1769233072" sldId="272"/>
        </pc:sldMkLst>
      </pc:sldChg>
      <pc:sldChg chg="modNotes">
        <pc:chgData name="Melissa Bigge" userId="S::mbigge@nutrientsforlife.org::6952563b-888e-4eae-8430-a4471d3a8552" providerId="AD" clId="Web-{012BFC82-5654-6F48-3D0E-C5EBEC7CC358}" dt="2019-11-29T04:39:02.804" v="27"/>
        <pc:sldMkLst>
          <pc:docMk/>
          <pc:sldMk cId="2904514541" sldId="508"/>
        </pc:sldMkLst>
      </pc:sldChg>
      <pc:sldChg chg="modSp ord modNotes">
        <pc:chgData name="Melissa Bigge" userId="S::mbigge@nutrientsforlife.org::6952563b-888e-4eae-8430-a4471d3a8552" providerId="AD" clId="Web-{012BFC82-5654-6F48-3D0E-C5EBEC7CC358}" dt="2019-11-29T04:43:49.241" v="194"/>
        <pc:sldMkLst>
          <pc:docMk/>
          <pc:sldMk cId="2852972928" sldId="509"/>
        </pc:sldMkLst>
        <pc:spChg chg="mod">
          <ac:chgData name="Melissa Bigge" userId="S::mbigge@nutrientsforlife.org::6952563b-888e-4eae-8430-a4471d3a8552" providerId="AD" clId="Web-{012BFC82-5654-6F48-3D0E-C5EBEC7CC358}" dt="2019-11-29T04:43:41.116" v="191" actId="20577"/>
          <ac:spMkLst>
            <pc:docMk/>
            <pc:sldMk cId="2852972928" sldId="509"/>
            <ac:spMk id="3" creationId="{FACC2208-A3FE-4158-86C1-2851A75C08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6227F-C683-4E0F-B7B1-26CAFB9E429B}"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CF508-7A8D-423A-8101-4D28F2750AD0}" type="slidenum">
              <a:rPr lang="en-US" smtClean="0"/>
              <a:t>‹#›</a:t>
            </a:fld>
            <a:endParaRPr lang="en-US"/>
          </a:p>
        </p:txBody>
      </p:sp>
    </p:spTree>
    <p:extLst>
      <p:ext uri="{BB962C8B-B14F-4D97-AF65-F5344CB8AC3E}">
        <p14:creationId xmlns:p14="http://schemas.microsoft.com/office/powerpoint/2010/main" val="411616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1</a:t>
            </a:fld>
            <a:endParaRPr lang="en-US"/>
          </a:p>
        </p:txBody>
      </p:sp>
    </p:spTree>
    <p:extLst>
      <p:ext uri="{BB962C8B-B14F-4D97-AF65-F5344CB8AC3E}">
        <p14:creationId xmlns:p14="http://schemas.microsoft.com/office/powerpoint/2010/main" val="317843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Plants, like all living things, absorb nutrients from the soils as they grow. The nutrients plants absorb in large amounts are Nitrogen (N) Phosphorus (P) and Potassium (K).</a:t>
            </a:r>
          </a:p>
          <a:p>
            <a:r>
              <a:rPr lang="en-US" dirty="0"/>
              <a:t>NPK are nutrients in Fertilizers.</a:t>
            </a:r>
          </a:p>
        </p:txBody>
      </p:sp>
      <p:sp>
        <p:nvSpPr>
          <p:cNvPr id="4" name="Slide Number Placeholder 3"/>
          <p:cNvSpPr>
            <a:spLocks noGrp="1"/>
          </p:cNvSpPr>
          <p:nvPr>
            <p:ph type="sldNum" sz="quarter" idx="5"/>
          </p:nvPr>
        </p:nvSpPr>
        <p:spPr/>
        <p:txBody>
          <a:bodyPr/>
          <a:lstStyle/>
          <a:p>
            <a:fld id="{3B9CF508-7A8D-423A-8101-4D28F2750AD0}" type="slidenum">
              <a:rPr lang="en-US" smtClean="0"/>
              <a:t>13</a:t>
            </a:fld>
            <a:endParaRPr lang="en-US"/>
          </a:p>
        </p:txBody>
      </p:sp>
    </p:spTree>
    <p:extLst>
      <p:ext uri="{BB962C8B-B14F-4D97-AF65-F5344CB8AC3E}">
        <p14:creationId xmlns:p14="http://schemas.microsoft.com/office/powerpoint/2010/main" val="12808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r>
              <a:rPr lang="en-US" dirty="0"/>
              <a:t>Nitrogen (N) comes from air, and it makes plants strong.</a:t>
            </a:r>
            <a:endParaRPr lang="en-US" dirty="0">
              <a:cs typeface="Calibri"/>
            </a:endParaRPr>
          </a:p>
        </p:txBody>
      </p:sp>
      <p:sp>
        <p:nvSpPr>
          <p:cNvPr id="4" name="Slide Number Placeholder 3"/>
          <p:cNvSpPr>
            <a:spLocks noGrp="1"/>
          </p:cNvSpPr>
          <p:nvPr>
            <p:ph type="sldNum" sz="quarter" idx="5"/>
          </p:nvPr>
        </p:nvSpPr>
        <p:spPr/>
        <p:txBody>
          <a:bodyPr/>
          <a:lstStyle/>
          <a:p>
            <a:fld id="{3B9CF508-7A8D-423A-8101-4D28F2750AD0}" type="slidenum">
              <a:rPr lang="en-US" smtClean="0"/>
              <a:t>10</a:t>
            </a:fld>
            <a:endParaRPr lang="en-US"/>
          </a:p>
        </p:txBody>
      </p:sp>
    </p:spTree>
    <p:extLst>
      <p:ext uri="{BB962C8B-B14F-4D97-AF65-F5344CB8AC3E}">
        <p14:creationId xmlns:p14="http://schemas.microsoft.com/office/powerpoint/2010/main" val="426715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r>
              <a:rPr lang="en-US" dirty="0"/>
              <a:t>Phosphorus (P) comes from ancient sea life. </a:t>
            </a:r>
            <a:endParaRPr lang="en-US" dirty="0">
              <a:cs typeface="Calibri"/>
            </a:endParaRPr>
          </a:p>
          <a:p>
            <a:r>
              <a:rPr lang="en-US" dirty="0"/>
              <a:t>Phosphorus helps plants catch energy from the sun and helps roots stay healthy.</a:t>
            </a:r>
          </a:p>
        </p:txBody>
      </p:sp>
      <p:sp>
        <p:nvSpPr>
          <p:cNvPr id="4" name="Slide Number Placeholder 3"/>
          <p:cNvSpPr>
            <a:spLocks noGrp="1"/>
          </p:cNvSpPr>
          <p:nvPr>
            <p:ph type="sldNum" sz="quarter" idx="5"/>
          </p:nvPr>
        </p:nvSpPr>
        <p:spPr/>
        <p:txBody>
          <a:bodyPr/>
          <a:lstStyle/>
          <a:p>
            <a:fld id="{3B9CF508-7A8D-423A-8101-4D28F2750AD0}" type="slidenum">
              <a:rPr lang="en-US" smtClean="0"/>
              <a:t>11</a:t>
            </a:fld>
            <a:endParaRPr lang="en-US"/>
          </a:p>
        </p:txBody>
      </p:sp>
    </p:spTree>
    <p:extLst>
      <p:ext uri="{BB962C8B-B14F-4D97-AF65-F5344CB8AC3E}">
        <p14:creationId xmlns:p14="http://schemas.microsoft.com/office/powerpoint/2010/main" val="317669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a:p>
            <a:r>
              <a:rPr lang="en-US" dirty="0"/>
              <a:t>Potassium (K) comes from the evaporated oceans.</a:t>
            </a:r>
            <a:endParaRPr lang="en-US" dirty="0">
              <a:cs typeface="Calibri"/>
            </a:endParaRPr>
          </a:p>
          <a:p>
            <a:r>
              <a:rPr lang="en-US" dirty="0"/>
              <a:t>Potassium protects plants from disease, provides stem strength and keeps plants from wilting.</a:t>
            </a:r>
          </a:p>
        </p:txBody>
      </p:sp>
      <p:sp>
        <p:nvSpPr>
          <p:cNvPr id="4" name="Slide Number Placeholder 3"/>
          <p:cNvSpPr>
            <a:spLocks noGrp="1"/>
          </p:cNvSpPr>
          <p:nvPr>
            <p:ph type="sldNum" sz="quarter" idx="5"/>
          </p:nvPr>
        </p:nvSpPr>
        <p:spPr/>
        <p:txBody>
          <a:bodyPr/>
          <a:lstStyle/>
          <a:p>
            <a:fld id="{3B9CF508-7A8D-423A-8101-4D28F2750AD0}" type="slidenum">
              <a:rPr lang="en-US" smtClean="0"/>
              <a:t>12</a:t>
            </a:fld>
            <a:endParaRPr lang="en-US"/>
          </a:p>
        </p:txBody>
      </p:sp>
    </p:spTree>
    <p:extLst>
      <p:ext uri="{BB962C8B-B14F-4D97-AF65-F5344CB8AC3E}">
        <p14:creationId xmlns:p14="http://schemas.microsoft.com/office/powerpoint/2010/main" val="208653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Nutrients for Life Foundations provides free resources to educators just visit the website to see these excellent resources that are science based and user friendly.</a:t>
            </a:r>
          </a:p>
          <a:p>
            <a:r>
              <a:rPr lang="en-US" dirty="0"/>
              <a:t>This story is not only important but interesting and I hope you will help me spread the word that soil science matters.</a:t>
            </a:r>
          </a:p>
        </p:txBody>
      </p:sp>
      <p:sp>
        <p:nvSpPr>
          <p:cNvPr id="4" name="Slide Number Placeholder 3"/>
          <p:cNvSpPr>
            <a:spLocks noGrp="1"/>
          </p:cNvSpPr>
          <p:nvPr>
            <p:ph type="sldNum" sz="quarter" idx="5"/>
          </p:nvPr>
        </p:nvSpPr>
        <p:spPr/>
        <p:txBody>
          <a:bodyPr/>
          <a:lstStyle/>
          <a:p>
            <a:fld id="{3B9CF508-7A8D-423A-8101-4D28F2750AD0}" type="slidenum">
              <a:rPr lang="en-US" smtClean="0"/>
              <a:t>14</a:t>
            </a:fld>
            <a:endParaRPr lang="en-US"/>
          </a:p>
        </p:txBody>
      </p:sp>
    </p:spTree>
    <p:extLst>
      <p:ext uri="{BB962C8B-B14F-4D97-AF65-F5344CB8AC3E}">
        <p14:creationId xmlns:p14="http://schemas.microsoft.com/office/powerpoint/2010/main" val="2559309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talked a little earlier about my job title, but what is it that I actually do, and how does it relate to what we just learned about N, P, and K?</a:t>
            </a:r>
          </a:p>
          <a:p>
            <a:r>
              <a:rPr lang="en-US"/>
              <a:t>** Spend some time talking about your career, how it relates to Agriculture and the fertilizer industry. What do you do on a daily basis? What kind of education is needed to have a job like yours? Feel free to add additional slides and pictures to better explain your career.</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76B6E0-CBF4-47E4-9125-B97788FA66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852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have any questions. You may also add contact information if you would like to be available to answer additional questions.</a:t>
            </a:r>
          </a:p>
        </p:txBody>
      </p:sp>
      <p:sp>
        <p:nvSpPr>
          <p:cNvPr id="4" name="Slide Number Placeholder 3"/>
          <p:cNvSpPr>
            <a:spLocks noGrp="1"/>
          </p:cNvSpPr>
          <p:nvPr>
            <p:ph type="sldNum" sz="quarter" idx="5"/>
          </p:nvPr>
        </p:nvSpPr>
        <p:spPr/>
        <p:txBody>
          <a:bodyPr/>
          <a:lstStyle/>
          <a:p>
            <a:fld id="{AD76B6E0-CBF4-47E4-9125-B97788FA66BC}" type="slidenum">
              <a:rPr lang="en-US" smtClean="0"/>
              <a:t>16</a:t>
            </a:fld>
            <a:endParaRPr lang="en-US"/>
          </a:p>
        </p:txBody>
      </p:sp>
    </p:spTree>
    <p:extLst>
      <p:ext uri="{BB962C8B-B14F-4D97-AF65-F5344CB8AC3E}">
        <p14:creationId xmlns:p14="http://schemas.microsoft.com/office/powerpoint/2010/main" val="160318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1143000"/>
            <a:ext cx="5486400" cy="3086100"/>
          </a:xfrm>
        </p:spPr>
      </p:sp>
      <p:sp>
        <p:nvSpPr>
          <p:cNvPr id="3" name="Notes Placeholder 2"/>
          <p:cNvSpPr>
            <a:spLocks noGrp="1"/>
          </p:cNvSpPr>
          <p:nvPr>
            <p:ph type="body" idx="1"/>
          </p:nvPr>
        </p:nvSpPr>
        <p:spPr/>
        <p:txBody>
          <a:bodyPr/>
          <a:lstStyle/>
          <a:p>
            <a:r>
              <a:rPr lang="en-US" dirty="0"/>
              <a:t>Hi, my  name is __________________ and I work for ___________________ doing ____________________.</a:t>
            </a:r>
          </a:p>
          <a:p>
            <a:r>
              <a:rPr lang="en-US" dirty="0"/>
              <a:t>Introduce a little about yourself. We will talk a little more about my career later 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76B6E0-CBF4-47E4-9125-B97788FA66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36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realize that in the year 2050, which is only _____ years away, the world's population will be more than10 billion people? Think about that for a second, that is the number 10 with nine zeros behind it. That is a lot of people. The current world population is 7.5 billion people.</a:t>
            </a:r>
          </a:p>
        </p:txBody>
      </p:sp>
      <p:sp>
        <p:nvSpPr>
          <p:cNvPr id="4" name="Slide Number Placeholder 3"/>
          <p:cNvSpPr>
            <a:spLocks noGrp="1"/>
          </p:cNvSpPr>
          <p:nvPr>
            <p:ph type="sldNum" sz="quarter" idx="5"/>
          </p:nvPr>
        </p:nvSpPr>
        <p:spPr/>
        <p:txBody>
          <a:bodyPr/>
          <a:lstStyle/>
          <a:p>
            <a:fld id="{3B9CF508-7A8D-423A-8101-4D28F2750AD0}" type="slidenum">
              <a:rPr lang="en-US" smtClean="0"/>
              <a:t>3</a:t>
            </a:fld>
            <a:endParaRPr lang="en-US"/>
          </a:p>
        </p:txBody>
      </p:sp>
    </p:spTree>
    <p:extLst>
      <p:ext uri="{BB962C8B-B14F-4D97-AF65-F5344CB8AC3E}">
        <p14:creationId xmlns:p14="http://schemas.microsoft.com/office/powerpoint/2010/main" val="60650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close attention to this video. I want to discuss several aspects of the video.</a:t>
            </a:r>
          </a:p>
        </p:txBody>
      </p:sp>
      <p:sp>
        <p:nvSpPr>
          <p:cNvPr id="4" name="Slide Number Placeholder 3"/>
          <p:cNvSpPr>
            <a:spLocks noGrp="1"/>
          </p:cNvSpPr>
          <p:nvPr>
            <p:ph type="sldNum" sz="quarter" idx="5"/>
          </p:nvPr>
        </p:nvSpPr>
        <p:spPr/>
        <p:txBody>
          <a:bodyPr/>
          <a:lstStyle/>
          <a:p>
            <a:fld id="{3B9CF508-7A8D-423A-8101-4D28F2750AD0}" type="slidenum">
              <a:rPr lang="en-US" smtClean="0"/>
              <a:t>4</a:t>
            </a:fld>
            <a:endParaRPr lang="en-US"/>
          </a:p>
        </p:txBody>
      </p:sp>
    </p:spTree>
    <p:extLst>
      <p:ext uri="{BB962C8B-B14F-4D97-AF65-F5344CB8AC3E}">
        <p14:creationId xmlns:p14="http://schemas.microsoft.com/office/powerpoint/2010/main" val="221892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notice what a small portion of the apple was used to produce food in the video? Only 1/32 of the apple and in 2050 10 billion people will live on earth.</a:t>
            </a:r>
          </a:p>
          <a:p>
            <a:r>
              <a:rPr lang="en-US" dirty="0"/>
              <a:t>Lets take a second and let that soak in.  Any questions?</a:t>
            </a:r>
          </a:p>
        </p:txBody>
      </p:sp>
      <p:sp>
        <p:nvSpPr>
          <p:cNvPr id="4" name="Slide Number Placeholder 3"/>
          <p:cNvSpPr>
            <a:spLocks noGrp="1"/>
          </p:cNvSpPr>
          <p:nvPr>
            <p:ph type="sldNum" sz="quarter" idx="5"/>
          </p:nvPr>
        </p:nvSpPr>
        <p:spPr/>
        <p:txBody>
          <a:bodyPr/>
          <a:lstStyle/>
          <a:p>
            <a:fld id="{3B9CF508-7A8D-423A-8101-4D28F2750AD0}" type="slidenum">
              <a:rPr lang="en-US" smtClean="0"/>
              <a:t>5</a:t>
            </a:fld>
            <a:endParaRPr lang="en-US"/>
          </a:p>
        </p:txBody>
      </p:sp>
    </p:spTree>
    <p:extLst>
      <p:ext uri="{BB962C8B-B14F-4D97-AF65-F5344CB8AC3E}">
        <p14:creationId xmlns:p14="http://schemas.microsoft.com/office/powerpoint/2010/main" val="414285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world population chart. Let's compare the growth from 1990 to 2050. How many more people will be living on earth?</a:t>
            </a:r>
          </a:p>
        </p:txBody>
      </p:sp>
      <p:sp>
        <p:nvSpPr>
          <p:cNvPr id="4" name="Slide Number Placeholder 3"/>
          <p:cNvSpPr>
            <a:spLocks noGrp="1"/>
          </p:cNvSpPr>
          <p:nvPr>
            <p:ph type="sldNum" sz="quarter" idx="5"/>
          </p:nvPr>
        </p:nvSpPr>
        <p:spPr/>
        <p:txBody>
          <a:bodyPr/>
          <a:lstStyle/>
          <a:p>
            <a:fld id="{3B9CF508-7A8D-423A-8101-4D28F2750AD0}" type="slidenum">
              <a:rPr lang="en-US" smtClean="0"/>
              <a:t>6</a:t>
            </a:fld>
            <a:endParaRPr lang="en-US"/>
          </a:p>
        </p:txBody>
      </p:sp>
    </p:spTree>
    <p:extLst>
      <p:ext uri="{BB962C8B-B14F-4D97-AF65-F5344CB8AC3E}">
        <p14:creationId xmlns:p14="http://schemas.microsoft.com/office/powerpoint/2010/main" val="376379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will this land come from?  This is one of the tough questions that farmers are facing today.</a:t>
            </a:r>
          </a:p>
        </p:txBody>
      </p:sp>
      <p:sp>
        <p:nvSpPr>
          <p:cNvPr id="4" name="Slide Number Placeholder 3"/>
          <p:cNvSpPr>
            <a:spLocks noGrp="1"/>
          </p:cNvSpPr>
          <p:nvPr>
            <p:ph type="sldNum" sz="quarter" idx="5"/>
          </p:nvPr>
        </p:nvSpPr>
        <p:spPr/>
        <p:txBody>
          <a:bodyPr/>
          <a:lstStyle/>
          <a:p>
            <a:fld id="{3B9CF508-7A8D-423A-8101-4D28F2750AD0}" type="slidenum">
              <a:rPr lang="en-US" smtClean="0"/>
              <a:t>7</a:t>
            </a:fld>
            <a:endParaRPr lang="en-US"/>
          </a:p>
        </p:txBody>
      </p:sp>
    </p:spTree>
    <p:extLst>
      <p:ext uri="{BB962C8B-B14F-4D97-AF65-F5344CB8AC3E}">
        <p14:creationId xmlns:p14="http://schemas.microsoft.com/office/powerpoint/2010/main" val="342501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If time permits:</a:t>
            </a:r>
          </a:p>
          <a:p>
            <a:pPr defTabSz="881390">
              <a:defRPr/>
            </a:pPr>
            <a:endParaRPr lang="en-US" dirty="0"/>
          </a:p>
          <a:p>
            <a:pPr defTabSz="881390">
              <a:defRPr/>
            </a:pPr>
            <a:r>
              <a:rPr lang="en-US" dirty="0"/>
              <a:t>Explain that farmers have increased yields (food production) by using improved practices, science and technology. For example, plant scientists have developed plants that are resistant to insects, disease and drought; soil scientists and land managers have developed soil conservation practices; and irrigation engineers have developed systems and delivery mechanisms to minimize water use and still grow a bountiful crop. </a:t>
            </a:r>
          </a:p>
          <a:p>
            <a:pPr defTabSz="881390">
              <a:defRPr/>
            </a:pPr>
            <a:endParaRPr lang="en-US" dirty="0"/>
          </a:p>
          <a:p>
            <a:pPr lvl="0"/>
            <a:r>
              <a:rPr lang="en-US" dirty="0"/>
              <a:t>Image attributed to: https://ourworldindata.org/land-use-in-agriculture/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A59FA-31FD-415D-91B3-8D46453FB6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39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who Bill Gates is?	He is the Principal founder of Microsoft</a:t>
            </a:r>
          </a:p>
          <a:p>
            <a:r>
              <a:rPr lang="en-US" dirty="0"/>
              <a:t>Is He a farmer?		No. Mr. Gates recognizes that fertilizer saves lives because farmers are able to produce more food because of it. More food means people don't have to starve. Ensuring we are able to produce ore on less land than in years past is important, especially when we talk about the population statistics.</a:t>
            </a:r>
            <a:endParaRPr lang="en-US" dirty="0">
              <a:cs typeface="Calibri"/>
            </a:endParaRPr>
          </a:p>
        </p:txBody>
      </p:sp>
      <p:sp>
        <p:nvSpPr>
          <p:cNvPr id="4" name="Slide Number Placeholder 3"/>
          <p:cNvSpPr>
            <a:spLocks noGrp="1"/>
          </p:cNvSpPr>
          <p:nvPr>
            <p:ph type="sldNum" sz="quarter" idx="5"/>
          </p:nvPr>
        </p:nvSpPr>
        <p:spPr/>
        <p:txBody>
          <a:bodyPr/>
          <a:lstStyle/>
          <a:p>
            <a:fld id="{3B9CF508-7A8D-423A-8101-4D28F2750AD0}" type="slidenum">
              <a:rPr lang="en-US" smtClean="0"/>
              <a:t>9</a:t>
            </a:fld>
            <a:endParaRPr lang="en-US"/>
          </a:p>
        </p:txBody>
      </p:sp>
    </p:spTree>
    <p:extLst>
      <p:ext uri="{BB962C8B-B14F-4D97-AF65-F5344CB8AC3E}">
        <p14:creationId xmlns:p14="http://schemas.microsoft.com/office/powerpoint/2010/main" val="1988339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287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0800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0643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15480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629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74529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22087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8188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8114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809825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428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72010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652145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611156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65609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941F-1B87-495C-9D24-048756D268CF}"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802240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941F-1B87-495C-9D24-048756D268CF}"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7397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09216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470820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823194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48937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7186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2400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896919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660717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303475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399966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822350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277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28"/>
            <a:ext cx="12192000" cy="1145628"/>
          </a:xfrm>
          <a:prstGeom prst="rect">
            <a:avLst/>
          </a:prstGeom>
        </p:spPr>
      </p:pic>
      <p:sp>
        <p:nvSpPr>
          <p:cNvPr id="2" name="Title 1"/>
          <p:cNvSpPr>
            <a:spLocks noGrp="1"/>
          </p:cNvSpPr>
          <p:nvPr>
            <p:ph type="title" hasCustomPrompt="1"/>
          </p:nvPr>
        </p:nvSpPr>
        <p:spPr>
          <a:xfrm>
            <a:off x="508000" y="13137"/>
            <a:ext cx="112776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45462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00"/>
            <a:ext cx="12192000" cy="4953000"/>
          </a:xfrm>
          <a:prstGeom prst="rect">
            <a:avLst/>
          </a:prstGeom>
        </p:spPr>
      </p:pic>
      <p:sp>
        <p:nvSpPr>
          <p:cNvPr id="3" name="Content Placeholder 2"/>
          <p:cNvSpPr>
            <a:spLocks noGrp="1"/>
          </p:cNvSpPr>
          <p:nvPr>
            <p:ph idx="1"/>
          </p:nvPr>
        </p:nvSpPr>
        <p:spPr>
          <a:xfrm>
            <a:off x="508000" y="1295400"/>
            <a:ext cx="6502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28"/>
            <a:ext cx="12192000" cy="1145628"/>
          </a:xfrm>
          <a:prstGeom prst="rect">
            <a:avLst/>
          </a:prstGeom>
        </p:spPr>
      </p:pic>
      <p:sp>
        <p:nvSpPr>
          <p:cNvPr id="2" name="Title 1"/>
          <p:cNvSpPr>
            <a:spLocks noGrp="1"/>
          </p:cNvSpPr>
          <p:nvPr>
            <p:ph type="title" hasCustomPrompt="1"/>
          </p:nvPr>
        </p:nvSpPr>
        <p:spPr>
          <a:xfrm>
            <a:off x="508000" y="13137"/>
            <a:ext cx="112776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67477" y="2161044"/>
            <a:ext cx="7024524"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9800"/>
            <a:ext cx="12192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61601" y="5377452"/>
            <a:ext cx="2179108" cy="1280850"/>
          </a:xfrm>
          <a:prstGeom prst="rect">
            <a:avLst/>
          </a:prstGeom>
        </p:spPr>
      </p:pic>
    </p:spTree>
    <p:extLst>
      <p:ext uri="{BB962C8B-B14F-4D97-AF65-F5344CB8AC3E}">
        <p14:creationId xmlns:p14="http://schemas.microsoft.com/office/powerpoint/2010/main" val="44849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12192000" cy="2133600"/>
          </a:xfrm>
          <a:prstGeom prst="rect">
            <a:avLst/>
          </a:prstGeom>
        </p:spPr>
      </p:pic>
      <p:sp>
        <p:nvSpPr>
          <p:cNvPr id="2" name="Title 1"/>
          <p:cNvSpPr>
            <a:spLocks noGrp="1"/>
          </p:cNvSpPr>
          <p:nvPr>
            <p:ph type="ctrTitle"/>
          </p:nvPr>
        </p:nvSpPr>
        <p:spPr>
          <a:xfrm>
            <a:off x="914400" y="1855788"/>
            <a:ext cx="103632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14801"/>
            <a:ext cx="5225453" cy="1899681"/>
          </a:xfrm>
          <a:prstGeom prst="rect">
            <a:avLst/>
          </a:prstGeom>
        </p:spPr>
      </p:pic>
    </p:spTree>
    <p:extLst>
      <p:ext uri="{BB962C8B-B14F-4D97-AF65-F5344CB8AC3E}">
        <p14:creationId xmlns:p14="http://schemas.microsoft.com/office/powerpoint/2010/main" val="129087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277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28"/>
            <a:ext cx="12192000" cy="1145628"/>
          </a:xfrm>
          <a:prstGeom prst="rect">
            <a:avLst/>
          </a:prstGeom>
        </p:spPr>
      </p:pic>
      <p:sp>
        <p:nvSpPr>
          <p:cNvPr id="2" name="Title 1"/>
          <p:cNvSpPr>
            <a:spLocks noGrp="1"/>
          </p:cNvSpPr>
          <p:nvPr>
            <p:ph type="title" hasCustomPrompt="1"/>
          </p:nvPr>
        </p:nvSpPr>
        <p:spPr>
          <a:xfrm>
            <a:off x="508000" y="13137"/>
            <a:ext cx="11277600" cy="1143000"/>
          </a:xfrm>
        </p:spPr>
        <p:txBody>
          <a:bodyPr/>
          <a:lstStyle>
            <a:lvl1pPr>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9800"/>
            <a:ext cx="12192000" cy="925830"/>
          </a:xfrm>
          <a:prstGeom prst="rect">
            <a:avLst/>
          </a:prstGeom>
        </p:spPr>
      </p:pic>
      <p:sp>
        <p:nvSpPr>
          <p:cNvPr id="7" name="Rectangle 6"/>
          <p:cNvSpPr/>
          <p:nvPr userDrawn="1"/>
        </p:nvSpPr>
        <p:spPr>
          <a:xfrm>
            <a:off x="0" y="1143000"/>
            <a:ext cx="121920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06936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386786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608629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260327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2131249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192778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1008133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703021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Blank">
    <p:bg>
      <p:bgPr>
        <a:solidFill>
          <a:srgbClr val="FFFFFF"/>
        </a:solidFill>
        <a:effectLst/>
      </p:bgPr>
    </p:bg>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xfrm>
            <a:off x="6000243" y="6540500"/>
            <a:ext cx="185167" cy="234950"/>
          </a:xfrm>
          <a:prstGeom prst="rect">
            <a:avLst/>
          </a:prstGeom>
        </p:spPr>
        <p:txBody>
          <a:bodyPr/>
          <a:lstStyle>
            <a:lvl1pPr>
              <a:defRPr>
                <a:solidFill>
                  <a:srgbClr val="A6AAA9"/>
                </a:solidFill>
              </a:defRPr>
            </a:lvl1pPr>
          </a:lstStyle>
          <a:p>
            <a:fld id="{86CB4B4D-7CA3-9044-876B-883B54F8677D}" type="slidenum">
              <a:t>‹#›</a:t>
            </a:fld>
            <a:endParaRPr/>
          </a:p>
        </p:txBody>
      </p:sp>
    </p:spTree>
    <p:extLst>
      <p:ext uri="{BB962C8B-B14F-4D97-AF65-F5344CB8AC3E}">
        <p14:creationId xmlns:p14="http://schemas.microsoft.com/office/powerpoint/2010/main" val="8282255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13347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941F-1B87-495C-9D24-048756D268CF}"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0221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941F-1B87-495C-9D24-048756D268CF}"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96956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074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9404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04B50FB-04D7-4FC6-B8EC-BC884FBC2AF5}" type="slidenum">
              <a:rPr lang="en-US" smtClean="0"/>
              <a:t>‹#›</a:t>
            </a:fld>
            <a:endParaRPr lang="en-US"/>
          </a:p>
        </p:txBody>
      </p:sp>
    </p:spTree>
    <p:extLst>
      <p:ext uri="{BB962C8B-B14F-4D97-AF65-F5344CB8AC3E}">
        <p14:creationId xmlns:p14="http://schemas.microsoft.com/office/powerpoint/2010/main" val="8425766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04B50FB-04D7-4FC6-B8EC-BC884FBC2AF5}" type="slidenum">
              <a:rPr lang="en-US" smtClean="0"/>
              <a:t>‹#›</a:t>
            </a:fld>
            <a:endParaRPr lang="en-US"/>
          </a:p>
        </p:txBody>
      </p:sp>
    </p:spTree>
    <p:extLst>
      <p:ext uri="{BB962C8B-B14F-4D97-AF65-F5344CB8AC3E}">
        <p14:creationId xmlns:p14="http://schemas.microsoft.com/office/powerpoint/2010/main" val="419185941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11/28/2019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19800"/>
            <a:ext cx="12192000" cy="925830"/>
          </a:xfrm>
          <a:prstGeom prst="rect">
            <a:avLst/>
          </a:prstGeom>
        </p:spPr>
      </p:pic>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61601" y="5377452"/>
            <a:ext cx="2179108" cy="1280850"/>
          </a:xfrm>
          <a:prstGeom prst="rect">
            <a:avLst/>
          </a:prstGeom>
        </p:spPr>
      </p:pic>
    </p:spTree>
    <p:extLst>
      <p:ext uri="{BB962C8B-B14F-4D97-AF65-F5344CB8AC3E}">
        <p14:creationId xmlns:p14="http://schemas.microsoft.com/office/powerpoint/2010/main" val="393372195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hyperlink" Target="https://vimeo.com/1282887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1844567"/>
            <a:ext cx="11208774" cy="895754"/>
          </a:xfrm>
        </p:spPr>
        <p:txBody>
          <a:bodyPr>
            <a:noAutofit/>
          </a:bodyPr>
          <a:lstStyle/>
          <a:p>
            <a:pPr algn="ctr"/>
            <a:r>
              <a:rPr lang="en-US" sz="7200" b="1" dirty="0">
                <a:solidFill>
                  <a:schemeClr val="bg2"/>
                </a:solidFill>
              </a:rPr>
              <a:t>FEEDING THE world</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
        <p:nvSpPr>
          <p:cNvPr id="4" name="TextBox 3">
            <a:extLst>
              <a:ext uri="{FF2B5EF4-FFF2-40B4-BE49-F238E27FC236}">
                <a16:creationId xmlns:a16="http://schemas.microsoft.com/office/drawing/2014/main" id="{76A3F35F-72FC-480A-8D41-94EDF7662D1E}"/>
              </a:ext>
            </a:extLst>
          </p:cNvPr>
          <p:cNvSpPr txBox="1"/>
          <p:nvPr/>
        </p:nvSpPr>
        <p:spPr>
          <a:xfrm>
            <a:off x="491613" y="3104192"/>
            <a:ext cx="11208773" cy="1354217"/>
          </a:xfrm>
          <a:prstGeom prst="rect">
            <a:avLst/>
          </a:prstGeom>
          <a:noFill/>
        </p:spPr>
        <p:txBody>
          <a:bodyPr wrap="square" rtlCol="0">
            <a:spAutoFit/>
          </a:bodyPr>
          <a:lstStyle/>
          <a:p>
            <a:pPr algn="ctr"/>
            <a:r>
              <a:rPr lang="en-US" sz="3200" dirty="0">
                <a:solidFill>
                  <a:schemeClr val="bg1"/>
                </a:solidFill>
              </a:rPr>
              <a:t>Name</a:t>
            </a:r>
          </a:p>
          <a:p>
            <a:pPr algn="ctr"/>
            <a:r>
              <a:rPr lang="en-US" sz="3200" dirty="0">
                <a:solidFill>
                  <a:schemeClr val="bg1"/>
                </a:solidFill>
              </a:rPr>
              <a:t>Date</a:t>
            </a:r>
          </a:p>
          <a:p>
            <a:endParaRPr lang="en-US" dirty="0"/>
          </a:p>
        </p:txBody>
      </p:sp>
    </p:spTree>
    <p:extLst>
      <p:ext uri="{BB962C8B-B14F-4D97-AF65-F5344CB8AC3E}">
        <p14:creationId xmlns:p14="http://schemas.microsoft.com/office/powerpoint/2010/main" val="281073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4773-A148-4BB4-9D9C-527939C9EC11}"/>
              </a:ext>
            </a:extLst>
          </p:cNvPr>
          <p:cNvSpPr>
            <a:spLocks noGrp="1"/>
          </p:cNvSpPr>
          <p:nvPr>
            <p:ph type="title"/>
          </p:nvPr>
        </p:nvSpPr>
        <p:spPr>
          <a:xfrm>
            <a:off x="1219021" y="1060221"/>
            <a:ext cx="8825660" cy="1822514"/>
          </a:xfrm>
        </p:spPr>
        <p:txBody>
          <a:bodyPr/>
          <a:lstStyle/>
          <a:p>
            <a:pPr algn="ctr"/>
            <a:r>
              <a:rPr lang="en-US" dirty="0">
                <a:latin typeface="+mn-lt"/>
              </a:rPr>
              <a:t>Fertilizers help increase food productivity</a:t>
            </a:r>
          </a:p>
        </p:txBody>
      </p:sp>
      <p:sp>
        <p:nvSpPr>
          <p:cNvPr id="3" name="Text Placeholder 2">
            <a:extLst>
              <a:ext uri="{FF2B5EF4-FFF2-40B4-BE49-F238E27FC236}">
                <a16:creationId xmlns:a16="http://schemas.microsoft.com/office/drawing/2014/main" id="{FACC2208-A3FE-4158-86C1-2851A75C0814}"/>
              </a:ext>
            </a:extLst>
          </p:cNvPr>
          <p:cNvSpPr>
            <a:spLocks noGrp="1"/>
          </p:cNvSpPr>
          <p:nvPr>
            <p:ph type="body" idx="1"/>
          </p:nvPr>
        </p:nvSpPr>
        <p:spPr/>
        <p:txBody>
          <a:bodyPr>
            <a:normAutofit/>
          </a:bodyPr>
          <a:lstStyle/>
          <a:p>
            <a:pPr algn="ctr"/>
            <a:r>
              <a:rPr lang="en-US" dirty="0">
                <a:solidFill>
                  <a:schemeClr val="tx1">
                    <a:lumMod val="75000"/>
                    <a:lumOff val="25000"/>
                  </a:schemeClr>
                </a:solidFill>
              </a:rPr>
              <a:t>Nitrogen (N) Phosphorus (P) and Potassium (K) are the nutrients plants consume </a:t>
            </a:r>
            <a:endParaRPr lang="en-US">
              <a:solidFill>
                <a:schemeClr val="tx1">
                  <a:lumMod val="75000"/>
                  <a:lumOff val="25000"/>
                </a:schemeClr>
              </a:solidFill>
            </a:endParaRPr>
          </a:p>
        </p:txBody>
      </p:sp>
    </p:spTree>
    <p:extLst>
      <p:ext uri="{BB962C8B-B14F-4D97-AF65-F5344CB8AC3E}">
        <p14:creationId xmlns:p14="http://schemas.microsoft.com/office/powerpoint/2010/main" val="2852972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0"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no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6D1CA8A-03D9-45BC-8573-9CE635E78FD2}"/>
              </a:ext>
            </a:extLst>
          </p:cNvPr>
          <p:cNvSpPr>
            <a:spLocks noGrp="1"/>
          </p:cNvSpPr>
          <p:nvPr>
            <p:ph type="title"/>
          </p:nvPr>
        </p:nvSpPr>
        <p:spPr>
          <a:xfrm>
            <a:off x="1128166" y="821095"/>
            <a:ext cx="9230185" cy="1069909"/>
          </a:xfrm>
        </p:spPr>
        <p:txBody>
          <a:bodyPr>
            <a:normAutofit/>
          </a:bodyPr>
          <a:lstStyle/>
          <a:p>
            <a:pPr algn="r"/>
            <a:endParaRPr lang="en-US">
              <a:solidFill>
                <a:schemeClr val="tx1"/>
              </a:solidFill>
            </a:endParaRPr>
          </a:p>
        </p:txBody>
      </p:sp>
      <p:pic>
        <p:nvPicPr>
          <p:cNvPr id="15" name="Picture 14">
            <a:extLst>
              <a:ext uri="{FF2B5EF4-FFF2-40B4-BE49-F238E27FC236}">
                <a16:creationId xmlns:a16="http://schemas.microsoft.com/office/drawing/2014/main" id="{C52A46CD-3E52-4842-BE7A-421E9673F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346" y="5508802"/>
            <a:ext cx="2531151" cy="611752"/>
          </a:xfrm>
          <a:prstGeom prst="rect">
            <a:avLst/>
          </a:prstGeom>
        </p:spPr>
      </p:pic>
      <p:pic>
        <p:nvPicPr>
          <p:cNvPr id="3" name="Content Placeholder 2">
            <a:extLst>
              <a:ext uri="{FF2B5EF4-FFF2-40B4-BE49-F238E27FC236}">
                <a16:creationId xmlns:a16="http://schemas.microsoft.com/office/drawing/2014/main" id="{5707FA6E-AD43-4AF7-A6F2-DA77A5EE9D31}"/>
              </a:ext>
            </a:extLst>
          </p:cNvPr>
          <p:cNvPicPr>
            <a:picLocks noGrp="1" noChangeAspect="1"/>
          </p:cNvPicPr>
          <p:nvPr>
            <p:ph idx="1"/>
          </p:nvPr>
        </p:nvPicPr>
        <p:blipFill>
          <a:blip r:embed="rId4"/>
          <a:stretch>
            <a:fillRect/>
          </a:stretch>
        </p:blipFill>
        <p:spPr>
          <a:xfrm>
            <a:off x="478632" y="520168"/>
            <a:ext cx="10465865" cy="4988634"/>
          </a:xfrm>
          <a:prstGeom prst="rect">
            <a:avLst/>
          </a:prstGeom>
        </p:spPr>
      </p:pic>
    </p:spTree>
    <p:extLst>
      <p:ext uri="{BB962C8B-B14F-4D97-AF65-F5344CB8AC3E}">
        <p14:creationId xmlns:p14="http://schemas.microsoft.com/office/powerpoint/2010/main" val="377441767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0"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no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6D1CA8A-03D9-45BC-8573-9CE635E78FD2}"/>
              </a:ext>
            </a:extLst>
          </p:cNvPr>
          <p:cNvSpPr>
            <a:spLocks noGrp="1"/>
          </p:cNvSpPr>
          <p:nvPr>
            <p:ph type="title"/>
          </p:nvPr>
        </p:nvSpPr>
        <p:spPr>
          <a:xfrm>
            <a:off x="1128166" y="821095"/>
            <a:ext cx="9230185" cy="1069909"/>
          </a:xfrm>
        </p:spPr>
        <p:txBody>
          <a:bodyPr>
            <a:normAutofit/>
          </a:bodyPr>
          <a:lstStyle/>
          <a:p>
            <a:pPr algn="r"/>
            <a:endParaRPr lang="en-US">
              <a:solidFill>
                <a:schemeClr val="tx1"/>
              </a:solidFill>
            </a:endParaRPr>
          </a:p>
        </p:txBody>
      </p:sp>
      <p:pic>
        <p:nvPicPr>
          <p:cNvPr id="15" name="Picture 14">
            <a:extLst>
              <a:ext uri="{FF2B5EF4-FFF2-40B4-BE49-F238E27FC236}">
                <a16:creationId xmlns:a16="http://schemas.microsoft.com/office/drawing/2014/main" id="{C52A46CD-3E52-4842-BE7A-421E9673F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346" y="5508802"/>
            <a:ext cx="2531151" cy="611752"/>
          </a:xfrm>
          <a:prstGeom prst="rect">
            <a:avLst/>
          </a:prstGeom>
        </p:spPr>
      </p:pic>
      <p:pic>
        <p:nvPicPr>
          <p:cNvPr id="3" name="Content Placeholder 2">
            <a:extLst>
              <a:ext uri="{FF2B5EF4-FFF2-40B4-BE49-F238E27FC236}">
                <a16:creationId xmlns:a16="http://schemas.microsoft.com/office/drawing/2014/main" id="{AAA9D80D-C6AA-4127-89FB-B334D90B9C01}"/>
              </a:ext>
            </a:extLst>
          </p:cNvPr>
          <p:cNvPicPr>
            <a:picLocks noGrp="1" noChangeAspect="1"/>
          </p:cNvPicPr>
          <p:nvPr>
            <p:ph idx="1"/>
          </p:nvPr>
        </p:nvPicPr>
        <p:blipFill>
          <a:blip r:embed="rId4"/>
          <a:stretch>
            <a:fillRect/>
          </a:stretch>
        </p:blipFill>
        <p:spPr>
          <a:xfrm>
            <a:off x="478631" y="569446"/>
            <a:ext cx="10465865" cy="4939355"/>
          </a:xfrm>
          <a:prstGeom prst="rect">
            <a:avLst/>
          </a:prstGeom>
        </p:spPr>
      </p:pic>
    </p:spTree>
    <p:extLst>
      <p:ext uri="{BB962C8B-B14F-4D97-AF65-F5344CB8AC3E}">
        <p14:creationId xmlns:p14="http://schemas.microsoft.com/office/powerpoint/2010/main" val="28660879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0"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no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66D1CA8A-03D9-45BC-8573-9CE635E78FD2}"/>
              </a:ext>
            </a:extLst>
          </p:cNvPr>
          <p:cNvSpPr>
            <a:spLocks noGrp="1"/>
          </p:cNvSpPr>
          <p:nvPr>
            <p:ph type="title"/>
          </p:nvPr>
        </p:nvSpPr>
        <p:spPr>
          <a:xfrm>
            <a:off x="1128166" y="821095"/>
            <a:ext cx="9230185" cy="1069909"/>
          </a:xfrm>
        </p:spPr>
        <p:txBody>
          <a:bodyPr>
            <a:normAutofit/>
          </a:bodyPr>
          <a:lstStyle/>
          <a:p>
            <a:pPr algn="r"/>
            <a:endParaRPr lang="en-US">
              <a:solidFill>
                <a:schemeClr val="tx1"/>
              </a:solidFill>
            </a:endParaRPr>
          </a:p>
        </p:txBody>
      </p:sp>
      <p:pic>
        <p:nvPicPr>
          <p:cNvPr id="15" name="Picture 14">
            <a:extLst>
              <a:ext uri="{FF2B5EF4-FFF2-40B4-BE49-F238E27FC236}">
                <a16:creationId xmlns:a16="http://schemas.microsoft.com/office/drawing/2014/main" id="{C52A46CD-3E52-4842-BE7A-421E9673F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346" y="5508802"/>
            <a:ext cx="2531151" cy="611752"/>
          </a:xfrm>
          <a:prstGeom prst="rect">
            <a:avLst/>
          </a:prstGeom>
        </p:spPr>
      </p:pic>
      <p:pic>
        <p:nvPicPr>
          <p:cNvPr id="3" name="Content Placeholder 2">
            <a:extLst>
              <a:ext uri="{FF2B5EF4-FFF2-40B4-BE49-F238E27FC236}">
                <a16:creationId xmlns:a16="http://schemas.microsoft.com/office/drawing/2014/main" id="{EC4E0925-D015-4CDC-9722-851F9E03D7F7}"/>
              </a:ext>
            </a:extLst>
          </p:cNvPr>
          <p:cNvPicPr>
            <a:picLocks noGrp="1" noChangeAspect="1"/>
          </p:cNvPicPr>
          <p:nvPr>
            <p:ph idx="1"/>
          </p:nvPr>
        </p:nvPicPr>
        <p:blipFill>
          <a:blip r:embed="rId4"/>
          <a:stretch>
            <a:fillRect/>
          </a:stretch>
        </p:blipFill>
        <p:spPr>
          <a:xfrm>
            <a:off x="478632" y="531119"/>
            <a:ext cx="10465865" cy="4977683"/>
          </a:xfrm>
          <a:prstGeom prst="rect">
            <a:avLst/>
          </a:prstGeom>
        </p:spPr>
      </p:pic>
    </p:spTree>
    <p:extLst>
      <p:ext uri="{BB962C8B-B14F-4D97-AF65-F5344CB8AC3E}">
        <p14:creationId xmlns:p14="http://schemas.microsoft.com/office/powerpoint/2010/main" val="262105322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sp>
        <p:nvSpPr>
          <p:cNvPr id="2" name="TextBox 1"/>
          <p:cNvSpPr txBox="1"/>
          <p:nvPr/>
        </p:nvSpPr>
        <p:spPr>
          <a:xfrm>
            <a:off x="1197800" y="1144067"/>
            <a:ext cx="9390888" cy="4801314"/>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tx1">
                    <a:lumMod val="75000"/>
                    <a:lumOff val="25000"/>
                  </a:schemeClr>
                </a:solidFill>
                <a:ea typeface="Cambria" panose="02040503050406030204" pitchFamily="18" charset="0"/>
              </a:rPr>
              <a:t>Full curriculum for K-12</a:t>
            </a:r>
          </a:p>
          <a:p>
            <a:pPr marL="285750" indent="-285750">
              <a:buFont typeface="Arial" panose="020B0604020202020204" pitchFamily="34" charset="0"/>
              <a:buChar char="•"/>
            </a:pPr>
            <a:r>
              <a:rPr lang="en-US" sz="3600" dirty="0">
                <a:solidFill>
                  <a:schemeClr val="tx1">
                    <a:lumMod val="75000"/>
                    <a:lumOff val="25000"/>
                  </a:schemeClr>
                </a:solidFill>
                <a:ea typeface="Cambria" panose="02040503050406030204" pitchFamily="18" charset="0"/>
              </a:rPr>
              <a:t>Videos</a:t>
            </a:r>
          </a:p>
          <a:p>
            <a:pPr marL="285750" indent="-285750">
              <a:buFont typeface="Arial" panose="020B0604020202020204" pitchFamily="34" charset="0"/>
              <a:buChar char="•"/>
            </a:pPr>
            <a:r>
              <a:rPr lang="en-US" sz="3600" dirty="0">
                <a:solidFill>
                  <a:schemeClr val="tx1">
                    <a:lumMod val="75000"/>
                    <a:lumOff val="25000"/>
                  </a:schemeClr>
                </a:solidFill>
                <a:ea typeface="Cambria" panose="02040503050406030204" pitchFamily="18" charset="0"/>
              </a:rPr>
              <a:t>Power Point Presentations</a:t>
            </a:r>
          </a:p>
          <a:p>
            <a:pPr marL="285750" indent="-285750">
              <a:buFont typeface="Arial" panose="020B0604020202020204" pitchFamily="34" charset="0"/>
              <a:buChar char="•"/>
            </a:pPr>
            <a:r>
              <a:rPr lang="en-US" sz="3600" dirty="0">
                <a:solidFill>
                  <a:schemeClr val="tx1">
                    <a:lumMod val="75000"/>
                    <a:lumOff val="25000"/>
                  </a:schemeClr>
                </a:solidFill>
                <a:ea typeface="Cambria" panose="02040503050406030204" pitchFamily="18" charset="0"/>
              </a:rPr>
              <a:t>Posters</a:t>
            </a:r>
          </a:p>
          <a:p>
            <a:pPr marL="285750" indent="-285750">
              <a:buFont typeface="Arial" panose="020B0604020202020204" pitchFamily="34" charset="0"/>
              <a:buChar char="•"/>
            </a:pPr>
            <a:r>
              <a:rPr lang="en-US" sz="3600" dirty="0">
                <a:solidFill>
                  <a:schemeClr val="tx1">
                    <a:lumMod val="75000"/>
                    <a:lumOff val="25000"/>
                  </a:schemeClr>
                </a:solidFill>
                <a:ea typeface="Cambria" panose="02040503050406030204" pitchFamily="18" charset="0"/>
              </a:rPr>
              <a:t>Visual Aids</a:t>
            </a:r>
          </a:p>
          <a:p>
            <a:pPr marL="285750" indent="-285750">
              <a:buFont typeface="Arial" panose="020B0604020202020204" pitchFamily="34" charset="0"/>
              <a:buChar char="•"/>
            </a:pPr>
            <a:r>
              <a:rPr lang="en-US" sz="3600" dirty="0">
                <a:solidFill>
                  <a:schemeClr val="tx1">
                    <a:lumMod val="75000"/>
                    <a:lumOff val="25000"/>
                  </a:schemeClr>
                </a:solidFill>
                <a:ea typeface="Cambria" panose="02040503050406030204" pitchFamily="18" charset="0"/>
              </a:rPr>
              <a:t>Visit </a:t>
            </a:r>
            <a:r>
              <a:rPr lang="en-US" sz="3600" u="sng" dirty="0">
                <a:solidFill>
                  <a:schemeClr val="tx1">
                    <a:lumMod val="75000"/>
                    <a:lumOff val="25000"/>
                  </a:schemeClr>
                </a:solidFill>
                <a:ea typeface="Cambria" panose="02040503050406030204" pitchFamily="18" charset="0"/>
              </a:rPr>
              <a:t>NutrientsForLife.org</a:t>
            </a:r>
            <a:r>
              <a:rPr lang="en-US" sz="3600" dirty="0">
                <a:solidFill>
                  <a:schemeClr val="tx1">
                    <a:lumMod val="75000"/>
                    <a:lumOff val="25000"/>
                  </a:schemeClr>
                </a:solidFill>
                <a:ea typeface="Cambria" panose="02040503050406030204" pitchFamily="18" charset="0"/>
              </a:rPr>
              <a:t> for additional information and teaching aids</a:t>
            </a:r>
            <a:endParaRPr lang="en-US" sz="3600" dirty="0">
              <a:solidFill>
                <a:schemeClr val="tx1">
                  <a:lumMod val="75000"/>
                  <a:lumOff val="25000"/>
                </a:schemeClr>
              </a:solidFill>
            </a:endParaRPr>
          </a:p>
          <a:p>
            <a:pPr marL="285750" indent="-285750">
              <a:lnSpc>
                <a:spcPct val="150000"/>
              </a:lnSpc>
              <a:buFont typeface="Arial" panose="020B0604020202020204" pitchFamily="34" charset="0"/>
              <a:buChar char="•"/>
            </a:pPr>
            <a:endParaRPr lang="en-US" sz="3600" dirty="0">
              <a:latin typeface="Cambria" panose="02040503050406030204" pitchFamily="18" charset="0"/>
              <a:ea typeface="Cambria" panose="02040503050406030204" pitchFamily="18" charset="0"/>
            </a:endParaRPr>
          </a:p>
        </p:txBody>
      </p:sp>
      <p:sp>
        <p:nvSpPr>
          <p:cNvPr id="3" name="TextBox 2"/>
          <p:cNvSpPr txBox="1"/>
          <p:nvPr/>
        </p:nvSpPr>
        <p:spPr>
          <a:xfrm>
            <a:off x="2996324" y="-34634"/>
            <a:ext cx="5477256" cy="1200329"/>
          </a:xfrm>
          <a:prstGeom prst="rect">
            <a:avLst/>
          </a:prstGeom>
          <a:noFill/>
        </p:spPr>
        <p:txBody>
          <a:bodyPr wrap="square" rtlCol="0">
            <a:spAutoFit/>
          </a:bodyPr>
          <a:lstStyle/>
          <a:p>
            <a:pPr algn="ctr"/>
            <a:r>
              <a:rPr lang="en-US" sz="5400" b="1" dirty="0">
                <a:solidFill>
                  <a:schemeClr val="bg1"/>
                </a:solidFill>
                <a:ea typeface="Cambria" panose="02040503050406030204" pitchFamily="18" charset="0"/>
              </a:rPr>
              <a:t>Resources</a:t>
            </a:r>
            <a:endParaRPr lang="en-US" b="1" dirty="0">
              <a:ea typeface="Cambria" panose="02040503050406030204" pitchFamily="18" charset="0"/>
            </a:endParaRPr>
          </a:p>
          <a:p>
            <a:pPr algn="ctr"/>
            <a:endParaRPr lang="en-US" dirty="0"/>
          </a:p>
        </p:txBody>
      </p:sp>
    </p:spTree>
    <p:extLst>
      <p:ext uri="{BB962C8B-B14F-4D97-AF65-F5344CB8AC3E}">
        <p14:creationId xmlns:p14="http://schemas.microsoft.com/office/powerpoint/2010/main" val="193687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EA5-F635-4811-97B5-57A0715947D5}"/>
              </a:ext>
            </a:extLst>
          </p:cNvPr>
          <p:cNvSpPr>
            <a:spLocks noGrp="1"/>
          </p:cNvSpPr>
          <p:nvPr>
            <p:ph type="title"/>
          </p:nvPr>
        </p:nvSpPr>
        <p:spPr>
          <a:xfrm>
            <a:off x="1128828" y="2085462"/>
            <a:ext cx="4351025" cy="2283824"/>
          </a:xfrm>
        </p:spPr>
        <p:txBody>
          <a:bodyPr/>
          <a:lstStyle/>
          <a:p>
            <a:r>
              <a:rPr lang="en-US" dirty="0"/>
              <a:t>Add some pictures of you doing your job/ the facility you work in. </a:t>
            </a:r>
          </a:p>
        </p:txBody>
      </p:sp>
      <p:sp>
        <p:nvSpPr>
          <p:cNvPr id="3" name="Text Placeholder 2">
            <a:extLst>
              <a:ext uri="{FF2B5EF4-FFF2-40B4-BE49-F238E27FC236}">
                <a16:creationId xmlns:a16="http://schemas.microsoft.com/office/drawing/2014/main" id="{C8802A93-65D2-4E4E-BBBD-5854BA6F7572}"/>
              </a:ext>
            </a:extLst>
          </p:cNvPr>
          <p:cNvSpPr>
            <a:spLocks noGrp="1"/>
          </p:cNvSpPr>
          <p:nvPr>
            <p:ph type="body" idx="1"/>
          </p:nvPr>
        </p:nvSpPr>
        <p:spPr>
          <a:xfrm>
            <a:off x="6912976" y="2189964"/>
            <a:ext cx="3757545" cy="2283824"/>
          </a:xfrm>
        </p:spPr>
        <p:txBody>
          <a:bodyPr/>
          <a:lstStyle/>
          <a:p>
            <a:endParaRPr lang="en-US" dirty="0">
              <a:solidFill>
                <a:schemeClr val="accent1"/>
              </a:solidFill>
            </a:endParaRPr>
          </a:p>
        </p:txBody>
      </p:sp>
      <p:pic>
        <p:nvPicPr>
          <p:cNvPr id="4" name="Picture 3">
            <a:extLst>
              <a:ext uri="{FF2B5EF4-FFF2-40B4-BE49-F238E27FC236}">
                <a16:creationId xmlns:a16="http://schemas.microsoft.com/office/drawing/2014/main" id="{B1E37582-9D94-4593-9639-70C93AA6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28" y="5257800"/>
            <a:ext cx="3884964" cy="938954"/>
          </a:xfrm>
          <a:prstGeom prst="rect">
            <a:avLst/>
          </a:prstGeom>
        </p:spPr>
      </p:pic>
    </p:spTree>
    <p:extLst>
      <p:ext uri="{BB962C8B-B14F-4D97-AF65-F5344CB8AC3E}">
        <p14:creationId xmlns:p14="http://schemas.microsoft.com/office/powerpoint/2010/main" val="176923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2363041"/>
            <a:ext cx="11208774" cy="895754"/>
          </a:xfrm>
        </p:spPr>
        <p:txBody>
          <a:bodyPr>
            <a:noAutofit/>
          </a:bodyPr>
          <a:lstStyle/>
          <a:p>
            <a:pPr algn="ctr"/>
            <a:r>
              <a:rPr lang="en-US" sz="7200" b="1" dirty="0" err="1">
                <a:solidFill>
                  <a:schemeClr val="bg2"/>
                </a:solidFill>
              </a:rPr>
              <a:t>QUEStionS</a:t>
            </a:r>
            <a:r>
              <a:rPr lang="en-US" sz="7200" b="1" dirty="0">
                <a:solidFill>
                  <a:schemeClr val="bg2"/>
                </a:solidFill>
              </a:rPr>
              <a:t>?</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Tree>
    <p:extLst>
      <p:ext uri="{BB962C8B-B14F-4D97-AF65-F5344CB8AC3E}">
        <p14:creationId xmlns:p14="http://schemas.microsoft.com/office/powerpoint/2010/main" val="251191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AE385E-814E-4048-9504-B467CAA4655E}"/>
              </a:ext>
            </a:extLst>
          </p:cNvPr>
          <p:cNvSpPr>
            <a:spLocks noGrp="1"/>
          </p:cNvSpPr>
          <p:nvPr>
            <p:ph type="title"/>
          </p:nvPr>
        </p:nvSpPr>
        <p:spPr>
          <a:xfrm>
            <a:off x="8382054" y="1450411"/>
            <a:ext cx="3161016" cy="966019"/>
          </a:xfrm>
        </p:spPr>
        <p:txBody>
          <a:bodyPr vert="horz" lIns="91440" tIns="45720" rIns="91440" bIns="45720" rtlCol="0" anchor="b">
            <a:normAutofit/>
          </a:bodyPr>
          <a:lstStyle/>
          <a:p>
            <a:r>
              <a:rPr lang="en-US" sz="5400" b="0" i="0" kern="1200" dirty="0">
                <a:solidFill>
                  <a:srgbClr val="EBEBEB"/>
                </a:solidFill>
                <a:latin typeface="+mj-lt"/>
                <a:ea typeface="+mj-ea"/>
                <a:cs typeface="+mj-cs"/>
              </a:rPr>
              <a:t>About Me</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CE0E89F4-2BAB-4520-918C-0EF23F2A0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3" y="5488964"/>
            <a:ext cx="3161017" cy="766548"/>
          </a:xfrm>
          <a:prstGeom prst="rect">
            <a:avLst/>
          </a:prstGeom>
        </p:spPr>
      </p:pic>
      <p:sp>
        <p:nvSpPr>
          <p:cNvPr id="6" name="Content Placeholder 5">
            <a:extLst>
              <a:ext uri="{FF2B5EF4-FFF2-40B4-BE49-F238E27FC236}">
                <a16:creationId xmlns:a16="http://schemas.microsoft.com/office/drawing/2014/main" id="{E12ECD02-65F7-49AE-8F5F-16619B61A00E}"/>
              </a:ext>
            </a:extLst>
          </p:cNvPr>
          <p:cNvSpPr>
            <a:spLocks noGrp="1"/>
          </p:cNvSpPr>
          <p:nvPr>
            <p:ph idx="1"/>
          </p:nvPr>
        </p:nvSpPr>
        <p:spPr>
          <a:xfrm>
            <a:off x="624401" y="675194"/>
            <a:ext cx="7324596" cy="5580317"/>
          </a:xfrm>
        </p:spPr>
        <p:txBody>
          <a:bodyPr>
            <a:normAutofit/>
          </a:bodyPr>
          <a:lstStyle/>
          <a:p>
            <a:pPr>
              <a:buFont typeface="+mj-lt"/>
              <a:buAutoNum type="arabicPeriod"/>
            </a:pPr>
            <a:r>
              <a:rPr lang="en-US" sz="4000" dirty="0"/>
              <a:t>Where I work</a:t>
            </a:r>
          </a:p>
          <a:p>
            <a:pPr>
              <a:buFont typeface="+mj-lt"/>
              <a:buAutoNum type="arabicPeriod"/>
            </a:pPr>
            <a:r>
              <a:rPr lang="en-US" sz="4000" dirty="0"/>
              <a:t>Job title</a:t>
            </a:r>
          </a:p>
          <a:p>
            <a:pPr>
              <a:buFont typeface="+mj-lt"/>
              <a:buAutoNum type="arabicPeriod"/>
            </a:pPr>
            <a:r>
              <a:rPr lang="en-US" sz="4000" dirty="0"/>
              <a:t>A little about me</a:t>
            </a:r>
          </a:p>
        </p:txBody>
      </p:sp>
    </p:spTree>
    <p:extLst>
      <p:ext uri="{BB962C8B-B14F-4D97-AF65-F5344CB8AC3E}">
        <p14:creationId xmlns:p14="http://schemas.microsoft.com/office/powerpoint/2010/main" val="316954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AE385E-814E-4048-9504-B467CAA4655E}"/>
              </a:ext>
            </a:extLst>
          </p:cNvPr>
          <p:cNvSpPr>
            <a:spLocks noGrp="1"/>
          </p:cNvSpPr>
          <p:nvPr>
            <p:ph type="title"/>
          </p:nvPr>
        </p:nvSpPr>
        <p:spPr>
          <a:xfrm>
            <a:off x="12146281" y="1306002"/>
            <a:ext cx="45719" cy="45719"/>
          </a:xfrm>
        </p:spPr>
        <p:txBody>
          <a:bodyPr vert="horz" lIns="91440" tIns="45720" rIns="91440" bIns="45720" rtlCol="0" anchor="b">
            <a:noAutofit/>
          </a:bodyPr>
          <a:lstStyle/>
          <a:p>
            <a:endParaRPr lang="en-US" sz="800" b="0" i="0" kern="1200" dirty="0">
              <a:solidFill>
                <a:srgbClr val="EBEBEB"/>
              </a:solidFill>
              <a:latin typeface="+mj-lt"/>
              <a:ea typeface="+mj-ea"/>
              <a:cs typeface="+mj-cs"/>
            </a:endParaRP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CE0E89F4-2BAB-4520-918C-0EF23F2A0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3" y="5488964"/>
            <a:ext cx="3161017" cy="766548"/>
          </a:xfrm>
          <a:prstGeom prst="rect">
            <a:avLst/>
          </a:prstGeom>
        </p:spPr>
      </p:pic>
      <p:sp>
        <p:nvSpPr>
          <p:cNvPr id="6" name="Content Placeholder 5">
            <a:extLst>
              <a:ext uri="{FF2B5EF4-FFF2-40B4-BE49-F238E27FC236}">
                <a16:creationId xmlns:a16="http://schemas.microsoft.com/office/drawing/2014/main" id="{E12ECD02-65F7-49AE-8F5F-16619B61A00E}"/>
              </a:ext>
            </a:extLst>
          </p:cNvPr>
          <p:cNvSpPr>
            <a:spLocks noGrp="1"/>
          </p:cNvSpPr>
          <p:nvPr>
            <p:ph idx="1"/>
          </p:nvPr>
        </p:nvSpPr>
        <p:spPr>
          <a:xfrm>
            <a:off x="670912" y="1022537"/>
            <a:ext cx="7324596" cy="3818833"/>
          </a:xfrm>
        </p:spPr>
        <p:txBody>
          <a:bodyPr>
            <a:noAutofit/>
          </a:bodyPr>
          <a:lstStyle/>
          <a:p>
            <a:pPr marL="0" indent="0" algn="ctr">
              <a:buNone/>
            </a:pPr>
            <a:r>
              <a:rPr lang="en-US" sz="4400" dirty="0">
                <a:ea typeface="Cambria" panose="02040503050406030204" pitchFamily="18" charset="0"/>
              </a:rPr>
              <a:t>By 2050, our worlds population will top               </a:t>
            </a:r>
            <a:r>
              <a:rPr lang="en-US" sz="4400" b="1" dirty="0">
                <a:solidFill>
                  <a:srgbClr val="002060"/>
                </a:solidFill>
                <a:ea typeface="Cambria" panose="02040503050406030204" pitchFamily="18" charset="0"/>
              </a:rPr>
              <a:t>ten billion people!</a:t>
            </a:r>
          </a:p>
          <a:p>
            <a:pPr marL="0" indent="0" algn="ctr">
              <a:buNone/>
            </a:pPr>
            <a:endParaRPr lang="en-US" sz="4400" b="1" dirty="0">
              <a:solidFill>
                <a:srgbClr val="002060"/>
              </a:solidFill>
              <a:ea typeface="Cambria" panose="02040503050406030204" pitchFamily="18" charset="0"/>
            </a:endParaRPr>
          </a:p>
          <a:p>
            <a:pPr marL="0" indent="0" algn="ctr">
              <a:buNone/>
            </a:pPr>
            <a:r>
              <a:rPr lang="en-US" sz="4400" dirty="0">
                <a:ea typeface="Cambria" panose="02040503050406030204" pitchFamily="18" charset="0"/>
              </a:rPr>
              <a:t>How will farmers produce enough food?</a:t>
            </a:r>
          </a:p>
        </p:txBody>
      </p:sp>
    </p:spTree>
    <p:extLst>
      <p:ext uri="{BB962C8B-B14F-4D97-AF65-F5344CB8AC3E}">
        <p14:creationId xmlns:p14="http://schemas.microsoft.com/office/powerpoint/2010/main" val="276837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sp>
        <p:nvSpPr>
          <p:cNvPr id="2" name="TextBox 1">
            <a:hlinkClick r:id="rId4"/>
            <a:extLst>
              <a:ext uri="{FF2B5EF4-FFF2-40B4-BE49-F238E27FC236}">
                <a16:creationId xmlns:a16="http://schemas.microsoft.com/office/drawing/2014/main" id="{A6D39F6B-2B31-4839-88A2-9CF4A28AB719}"/>
              </a:ext>
            </a:extLst>
          </p:cNvPr>
          <p:cNvSpPr txBox="1"/>
          <p:nvPr/>
        </p:nvSpPr>
        <p:spPr>
          <a:xfrm>
            <a:off x="4237085" y="1746122"/>
            <a:ext cx="3400254" cy="369332"/>
          </a:xfrm>
          <a:prstGeom prst="rect">
            <a:avLst/>
          </a:prstGeom>
          <a:noFill/>
        </p:spPr>
        <p:txBody>
          <a:bodyPr wrap="square" rtlCol="0">
            <a:spAutoFit/>
          </a:bodyPr>
          <a:lstStyle/>
          <a:p>
            <a:pPr algn="ctr"/>
            <a:r>
              <a:rPr lang="en-US" dirty="0">
                <a:solidFill>
                  <a:schemeClr val="tx1">
                    <a:lumMod val="75000"/>
                    <a:lumOff val="25000"/>
                  </a:schemeClr>
                </a:solidFill>
              </a:rPr>
              <a:t>Play Earth as an apple video now</a:t>
            </a:r>
          </a:p>
        </p:txBody>
      </p:sp>
      <p:pic>
        <p:nvPicPr>
          <p:cNvPr id="8" name="Picture 7">
            <a:hlinkClick r:id="rId4"/>
            <a:extLst>
              <a:ext uri="{FF2B5EF4-FFF2-40B4-BE49-F238E27FC236}">
                <a16:creationId xmlns:a16="http://schemas.microsoft.com/office/drawing/2014/main" id="{F818F722-74EE-4241-BC35-BFDCDE687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2587" y="2466424"/>
            <a:ext cx="5429250" cy="3048000"/>
          </a:xfrm>
          <a:prstGeom prst="rect">
            <a:avLst/>
          </a:prstGeom>
        </p:spPr>
      </p:pic>
    </p:spTree>
    <p:extLst>
      <p:ext uri="{BB962C8B-B14F-4D97-AF65-F5344CB8AC3E}">
        <p14:creationId xmlns:p14="http://schemas.microsoft.com/office/powerpoint/2010/main" val="168534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sp>
        <p:nvSpPr>
          <p:cNvPr id="2" name="TextBox 1"/>
          <p:cNvSpPr txBox="1"/>
          <p:nvPr/>
        </p:nvSpPr>
        <p:spPr>
          <a:xfrm>
            <a:off x="987552" y="1068112"/>
            <a:ext cx="10405872" cy="331359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3600" dirty="0">
                <a:solidFill>
                  <a:schemeClr val="tx1">
                    <a:lumMod val="75000"/>
                    <a:lumOff val="25000"/>
                  </a:schemeClr>
                </a:solidFill>
                <a:ea typeface="Cambria" panose="02040503050406030204" pitchFamily="18" charset="0"/>
              </a:rPr>
              <a:t>Only a small portion of Earth’s surface is used to grow food</a:t>
            </a:r>
          </a:p>
          <a:p>
            <a:pPr marL="342900" indent="-342900">
              <a:lnSpc>
                <a:spcPct val="150000"/>
              </a:lnSpc>
              <a:buFont typeface="Arial" panose="020B0604020202020204" pitchFamily="34" charset="0"/>
              <a:buChar char="•"/>
            </a:pPr>
            <a:r>
              <a:rPr lang="en-US" sz="3600" dirty="0">
                <a:solidFill>
                  <a:schemeClr val="tx1">
                    <a:lumMod val="75000"/>
                    <a:lumOff val="25000"/>
                  </a:schemeClr>
                </a:solidFill>
                <a:ea typeface="Cambria" panose="02040503050406030204" pitchFamily="18" charset="0"/>
              </a:rPr>
              <a:t>Only 1/32 piece of the apple represents the land that is suitable to produce the world’s food</a:t>
            </a:r>
          </a:p>
        </p:txBody>
      </p:sp>
      <p:sp>
        <p:nvSpPr>
          <p:cNvPr id="3" name="TextBox 2"/>
          <p:cNvSpPr txBox="1"/>
          <p:nvPr/>
        </p:nvSpPr>
        <p:spPr>
          <a:xfrm>
            <a:off x="3227832" y="32353"/>
            <a:ext cx="5148072" cy="769441"/>
          </a:xfrm>
          <a:prstGeom prst="rect">
            <a:avLst/>
          </a:prstGeom>
          <a:noFill/>
        </p:spPr>
        <p:txBody>
          <a:bodyPr wrap="square" rtlCol="0">
            <a:spAutoFit/>
          </a:bodyPr>
          <a:lstStyle/>
          <a:p>
            <a:pPr algn="ctr"/>
            <a:r>
              <a:rPr lang="en-US" sz="4400" b="1" dirty="0">
                <a:solidFill>
                  <a:schemeClr val="bg1"/>
                </a:solidFill>
                <a:ea typeface="Cambria" panose="02040503050406030204" pitchFamily="18" charset="0"/>
              </a:rPr>
              <a:t>Major Concepts:</a:t>
            </a:r>
            <a:r>
              <a:rPr lang="en-US" b="1" dirty="0"/>
              <a:t>:</a:t>
            </a:r>
          </a:p>
        </p:txBody>
      </p:sp>
      <p:pic>
        <p:nvPicPr>
          <p:cNvPr id="6" name="Picture 5" descr="Big Blue &lt;strong&gt;Apple&lt;/strong&gt; | J. Morris Hicks, writer. speaker. bi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52" y="4231682"/>
            <a:ext cx="1818378" cy="1818378"/>
          </a:xfrm>
          <a:prstGeom prst="rect">
            <a:avLst/>
          </a:prstGeom>
        </p:spPr>
      </p:pic>
      <p:pic>
        <p:nvPicPr>
          <p:cNvPr id="12" name="Picture 11" descr="Big Blue &lt;strong&gt;Apple&lt;/strong&gt; | J. Morris Hicks, writer. speaker. bi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659" y="4231682"/>
            <a:ext cx="1818378" cy="1818378"/>
          </a:xfrm>
          <a:prstGeom prst="rect">
            <a:avLst/>
          </a:prstGeom>
        </p:spPr>
      </p:pic>
      <p:pic>
        <p:nvPicPr>
          <p:cNvPr id="14" name="Picture 13" descr="Big Blue &lt;strong&gt;Apple&lt;/strong&gt; | J. Morris Hicks, writer. speaker. bi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8724" y="4221345"/>
            <a:ext cx="1818378" cy="1818378"/>
          </a:xfrm>
          <a:prstGeom prst="rect">
            <a:avLst/>
          </a:prstGeom>
        </p:spPr>
      </p:pic>
    </p:spTree>
    <p:extLst>
      <p:ext uri="{BB962C8B-B14F-4D97-AF65-F5344CB8AC3E}">
        <p14:creationId xmlns:p14="http://schemas.microsoft.com/office/powerpoint/2010/main" val="105370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EA5-F635-4811-97B5-57A0715947D5}"/>
              </a:ext>
            </a:extLst>
          </p:cNvPr>
          <p:cNvSpPr>
            <a:spLocks noGrp="1"/>
          </p:cNvSpPr>
          <p:nvPr>
            <p:ph type="title"/>
          </p:nvPr>
        </p:nvSpPr>
        <p:spPr>
          <a:xfrm>
            <a:off x="1128828" y="1847718"/>
            <a:ext cx="4351025" cy="2283824"/>
          </a:xfrm>
        </p:spPr>
        <p:txBody>
          <a:bodyPr/>
          <a:lstStyle/>
          <a:p>
            <a:pPr algn="ctr"/>
            <a:r>
              <a:rPr lang="en-US" sz="4800" dirty="0">
                <a:ea typeface="Cambria" panose="02040503050406030204" pitchFamily="18" charset="0"/>
              </a:rPr>
              <a:t>The world's population is growing at a steady rate</a:t>
            </a:r>
          </a:p>
        </p:txBody>
      </p:sp>
      <p:pic>
        <p:nvPicPr>
          <p:cNvPr id="4" name="Picture 3">
            <a:extLst>
              <a:ext uri="{FF2B5EF4-FFF2-40B4-BE49-F238E27FC236}">
                <a16:creationId xmlns:a16="http://schemas.microsoft.com/office/drawing/2014/main" id="{B1E37582-9D94-4593-9639-70C93AA6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28" y="5263624"/>
            <a:ext cx="3884964" cy="938954"/>
          </a:xfrm>
          <a:prstGeom prst="rect">
            <a:avLst/>
          </a:prstGeom>
        </p:spPr>
      </p:pic>
      <p:sp>
        <p:nvSpPr>
          <p:cNvPr id="5" name="AutoShape 2" descr="Image result for 2050 world population"/>
          <p:cNvSpPr>
            <a:spLocks noGrp="1" noChangeAspect="1" noChangeArrowheads="1"/>
          </p:cNvSpPr>
          <p:nvPr>
            <p:ph type="body" idx="1"/>
          </p:nvPr>
        </p:nvSpPr>
        <p:spPr bwMode="auto">
          <a:xfrm>
            <a:off x="6913563" y="2190750"/>
            <a:ext cx="3757612" cy="2282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070" y="1144787"/>
            <a:ext cx="5426986" cy="4937005"/>
          </a:xfrm>
          <a:prstGeom prst="rect">
            <a:avLst/>
          </a:prstGeom>
        </p:spPr>
      </p:pic>
    </p:spTree>
    <p:extLst>
      <p:ext uri="{BB962C8B-B14F-4D97-AF65-F5344CB8AC3E}">
        <p14:creationId xmlns:p14="http://schemas.microsoft.com/office/powerpoint/2010/main" val="60138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7904" y="2624328"/>
            <a:ext cx="9079992" cy="2585323"/>
          </a:xfrm>
          <a:prstGeom prst="rect">
            <a:avLst/>
          </a:prstGeom>
          <a:noFill/>
        </p:spPr>
        <p:txBody>
          <a:bodyPr wrap="square" rtlCol="0">
            <a:spAutoFit/>
          </a:bodyPr>
          <a:lstStyle/>
          <a:p>
            <a:pPr algn="ctr"/>
            <a:r>
              <a:rPr lang="en-US" sz="5400" b="1" dirty="0">
                <a:solidFill>
                  <a:schemeClr val="tx1">
                    <a:lumMod val="75000"/>
                    <a:lumOff val="25000"/>
                  </a:schemeClr>
                </a:solidFill>
                <a:ea typeface="Cambria" panose="02040503050406030204" pitchFamily="18" charset="0"/>
              </a:rPr>
              <a:t>Unless food productivity increases, more land will have to be farmed</a:t>
            </a:r>
          </a:p>
        </p:txBody>
      </p:sp>
    </p:spTree>
    <p:extLst>
      <p:ext uri="{BB962C8B-B14F-4D97-AF65-F5344CB8AC3E}">
        <p14:creationId xmlns:p14="http://schemas.microsoft.com/office/powerpoint/2010/main" val="38541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251"/>
          <a:stretch/>
        </p:blipFill>
        <p:spPr>
          <a:xfrm>
            <a:off x="-567662" y="1156137"/>
            <a:ext cx="12759662" cy="4863663"/>
          </a:xfrm>
          <a:prstGeom prst="rect">
            <a:avLst/>
          </a:prstGeom>
        </p:spPr>
      </p:pic>
      <p:sp>
        <p:nvSpPr>
          <p:cNvPr id="3" name="Title 2"/>
          <p:cNvSpPr>
            <a:spLocks noGrp="1"/>
          </p:cNvSpPr>
          <p:nvPr>
            <p:ph type="title"/>
          </p:nvPr>
        </p:nvSpPr>
        <p:spPr>
          <a:xfrm>
            <a:off x="1905000" y="13137"/>
            <a:ext cx="8763000" cy="1143000"/>
          </a:xfrm>
        </p:spPr>
        <p:txBody>
          <a:bodyPr>
            <a:normAutofit fontScale="90000"/>
          </a:bodyPr>
          <a:lstStyle/>
          <a:p>
            <a:r>
              <a:rPr lang="en-US" dirty="0"/>
              <a:t>Why is land a precious resource?</a:t>
            </a:r>
          </a:p>
        </p:txBody>
      </p:sp>
      <p:sp>
        <p:nvSpPr>
          <p:cNvPr id="7" name="Content Placeholder 7"/>
          <p:cNvSpPr>
            <a:spLocks noGrp="1"/>
          </p:cNvSpPr>
          <p:nvPr>
            <p:ph idx="1"/>
          </p:nvPr>
        </p:nvSpPr>
        <p:spPr>
          <a:xfrm>
            <a:off x="1910080" y="1318538"/>
            <a:ext cx="8229600" cy="891262"/>
          </a:xfrm>
        </p:spPr>
        <p:txBody>
          <a:bodyPr>
            <a:noAutofit/>
          </a:bodyPr>
          <a:lstStyle/>
          <a:p>
            <a:pPr marL="0" indent="0" algn="ctr">
              <a:buNone/>
            </a:pPr>
            <a:r>
              <a:rPr lang="en-US" sz="3600" dirty="0">
                <a:solidFill>
                  <a:srgbClr val="00B050"/>
                </a:solidFill>
              </a:rPr>
              <a:t>Agricultural Land:</a:t>
            </a:r>
          </a:p>
        </p:txBody>
      </p:sp>
      <p:sp>
        <p:nvSpPr>
          <p:cNvPr id="16" name="TextBox 15"/>
          <p:cNvSpPr txBox="1"/>
          <p:nvPr/>
        </p:nvSpPr>
        <p:spPr>
          <a:xfrm>
            <a:off x="83876" y="3643987"/>
            <a:ext cx="2670275" cy="3200876"/>
          </a:xfrm>
          <a:prstGeom prst="rect">
            <a:avLst/>
          </a:prstGeom>
          <a:solidFill>
            <a:schemeClr val="bg1">
              <a:alpha val="56000"/>
            </a:schemeClr>
          </a:solidFill>
        </p:spPr>
        <p:txBody>
          <a:bodyPr wrap="square" rtlCol="0">
            <a:spAutoFit/>
          </a:bodyPr>
          <a:lstStyle/>
          <a:p>
            <a:pPr algn="ctr" defTabSz="914400"/>
            <a:r>
              <a:rPr lang="en-US" sz="2000" b="1" dirty="0">
                <a:solidFill>
                  <a:prstClr val="black"/>
                </a:solidFill>
                <a:latin typeface="Calibri"/>
              </a:rPr>
              <a:t>3% </a:t>
            </a:r>
            <a:r>
              <a:rPr lang="en-US" b="1" dirty="0">
                <a:solidFill>
                  <a:prstClr val="black"/>
                </a:solidFill>
                <a:latin typeface="Calibri"/>
              </a:rPr>
              <a:t>of Earth has ideal crop growing conditions (arable land = cropland)</a:t>
            </a:r>
            <a:r>
              <a:rPr lang="en-US" dirty="0">
                <a:solidFill>
                  <a:prstClr val="black"/>
                </a:solidFill>
                <a:latin typeface="Calibri"/>
              </a:rPr>
              <a:t>. </a:t>
            </a:r>
          </a:p>
          <a:p>
            <a:pPr algn="ctr" defTabSz="914400"/>
            <a:endParaRPr lang="en-US" dirty="0">
              <a:solidFill>
                <a:prstClr val="black"/>
              </a:solidFill>
              <a:latin typeface="Calibri"/>
            </a:endParaRPr>
          </a:p>
          <a:p>
            <a:pPr algn="ctr" defTabSz="914400"/>
            <a:r>
              <a:rPr lang="en-US" dirty="0">
                <a:solidFill>
                  <a:prstClr val="black"/>
                </a:solidFill>
                <a:latin typeface="Calibri"/>
              </a:rPr>
              <a:t>With best management practices, innovation and technology we can use nearly </a:t>
            </a:r>
            <a:r>
              <a:rPr lang="en-US" sz="2000" b="1" dirty="0">
                <a:solidFill>
                  <a:prstClr val="black"/>
                </a:solidFill>
                <a:latin typeface="Calibri"/>
              </a:rPr>
              <a:t>40%</a:t>
            </a:r>
            <a:r>
              <a:rPr lang="en-US" dirty="0">
                <a:solidFill>
                  <a:prstClr val="black"/>
                </a:solidFill>
                <a:latin typeface="Calibri"/>
              </a:rPr>
              <a:t> of the total land to grow food or provide grazing for livestock.</a:t>
            </a:r>
          </a:p>
        </p:txBody>
      </p:sp>
      <p:sp>
        <p:nvSpPr>
          <p:cNvPr id="18" name="Oval 17"/>
          <p:cNvSpPr/>
          <p:nvPr/>
        </p:nvSpPr>
        <p:spPr>
          <a:xfrm rot="20567389">
            <a:off x="7510245" y="3277882"/>
            <a:ext cx="2033393" cy="891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19" name="Straight Arrow Connector 18"/>
          <p:cNvCxnSpPr/>
          <p:nvPr/>
        </p:nvCxnSpPr>
        <p:spPr>
          <a:xfrm flipV="1">
            <a:off x="8109744" y="4080476"/>
            <a:ext cx="0" cy="3693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9235172" y="3604553"/>
            <a:ext cx="394766"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7803818" y="3890863"/>
            <a:ext cx="2540556" cy="845023"/>
            <a:chOff x="6059898" y="4511214"/>
            <a:chExt cx="2540556" cy="845023"/>
          </a:xfrm>
        </p:grpSpPr>
        <p:sp>
          <p:nvSpPr>
            <p:cNvPr id="22" name="TextBox 21"/>
            <p:cNvSpPr txBox="1"/>
            <p:nvPr/>
          </p:nvSpPr>
          <p:spPr>
            <a:xfrm>
              <a:off x="6059898" y="4986905"/>
              <a:ext cx="786830" cy="369332"/>
            </a:xfrm>
            <a:prstGeom prst="rect">
              <a:avLst/>
            </a:prstGeom>
            <a:noFill/>
          </p:spPr>
          <p:txBody>
            <a:bodyPr wrap="square" rtlCol="0">
              <a:spAutoFit/>
            </a:bodyPr>
            <a:lstStyle/>
            <a:p>
              <a:pPr defTabSz="914400"/>
              <a:r>
                <a:rPr lang="en-US" dirty="0">
                  <a:solidFill>
                    <a:prstClr val="black"/>
                  </a:solidFill>
                  <a:latin typeface="Calibri"/>
                </a:rPr>
                <a:t>India</a:t>
              </a:r>
            </a:p>
          </p:txBody>
        </p:sp>
        <p:sp>
          <p:nvSpPr>
            <p:cNvPr id="23" name="TextBox 22"/>
            <p:cNvSpPr txBox="1"/>
            <p:nvPr/>
          </p:nvSpPr>
          <p:spPr>
            <a:xfrm>
              <a:off x="7813624" y="4511214"/>
              <a:ext cx="786830" cy="369332"/>
            </a:xfrm>
            <a:prstGeom prst="rect">
              <a:avLst/>
            </a:prstGeom>
            <a:noFill/>
          </p:spPr>
          <p:txBody>
            <a:bodyPr wrap="square" rtlCol="0">
              <a:spAutoFit/>
            </a:bodyPr>
            <a:lstStyle/>
            <a:p>
              <a:pPr defTabSz="914400"/>
              <a:r>
                <a:rPr lang="en-US" dirty="0">
                  <a:solidFill>
                    <a:prstClr val="black"/>
                  </a:solidFill>
                  <a:latin typeface="Calibri"/>
                </a:rPr>
                <a:t>China</a:t>
              </a:r>
            </a:p>
          </p:txBody>
        </p:sp>
      </p:grpSp>
    </p:spTree>
    <p:extLst>
      <p:ext uri="{BB962C8B-B14F-4D97-AF65-F5344CB8AC3E}">
        <p14:creationId xmlns:p14="http://schemas.microsoft.com/office/powerpoint/2010/main" val="29045145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sp>
        <p:nvSpPr>
          <p:cNvPr id="5" name="TextBox 4"/>
          <p:cNvSpPr txBox="1"/>
          <p:nvPr/>
        </p:nvSpPr>
        <p:spPr>
          <a:xfrm>
            <a:off x="2353396" y="1760120"/>
            <a:ext cx="7580376" cy="3077766"/>
          </a:xfrm>
          <a:prstGeom prst="rect">
            <a:avLst/>
          </a:prstGeom>
          <a:noFill/>
        </p:spPr>
        <p:txBody>
          <a:bodyPr wrap="square" rtlCol="0">
            <a:spAutoFit/>
          </a:bodyPr>
          <a:lstStyle/>
          <a:p>
            <a:pPr algn="ctr"/>
            <a:r>
              <a:rPr lang="en-US" sz="4400" b="1" dirty="0">
                <a:latin typeface="Cambria" panose="02040503050406030204" pitchFamily="18" charset="0"/>
                <a:ea typeface="Cambria" panose="02040503050406030204" pitchFamily="18" charset="0"/>
              </a:rPr>
              <a:t>“A few billion people would have to die if we hadn’t come up with fertilizer” </a:t>
            </a:r>
          </a:p>
          <a:p>
            <a:pPr algn="ctr"/>
            <a:r>
              <a:rPr lang="en-US" sz="4400" b="1" dirty="0">
                <a:latin typeface="Cambria" panose="02040503050406030204" pitchFamily="18" charset="0"/>
                <a:ea typeface="Cambria" panose="02040503050406030204" pitchFamily="18" charset="0"/>
              </a:rPr>
              <a:t>–Bill Gates </a:t>
            </a:r>
          </a:p>
          <a:p>
            <a:endParaRPr lang="en-US" dirty="0"/>
          </a:p>
        </p:txBody>
      </p:sp>
    </p:spTree>
    <p:extLst>
      <p:ext uri="{BB962C8B-B14F-4D97-AF65-F5344CB8AC3E}">
        <p14:creationId xmlns:p14="http://schemas.microsoft.com/office/powerpoint/2010/main" val="910233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rgbClr val="27421D"/>
      </a:dk1>
      <a:lt1>
        <a:sysClr val="window" lastClr="FFFFFF"/>
      </a:lt1>
      <a:dk2>
        <a:srgbClr val="003468"/>
      </a:dk2>
      <a:lt2>
        <a:srgbClr val="E7E6E6"/>
      </a:lt2>
      <a:accent1>
        <a:srgbClr val="650B36"/>
      </a:accent1>
      <a:accent2>
        <a:srgbClr val="27421D"/>
      </a:accent2>
      <a:accent3>
        <a:srgbClr val="A5A5A5"/>
      </a:accent3>
      <a:accent4>
        <a:srgbClr val="595959"/>
      </a:accent4>
      <a:accent5>
        <a:srgbClr val="FFF2CC"/>
      </a:accent5>
      <a:accent6>
        <a:srgbClr val="E2EFD9"/>
      </a:accent6>
      <a:hlink>
        <a:srgbClr val="EBDAE2"/>
      </a:hlink>
      <a:folHlink>
        <a:srgbClr val="833C0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ndustryToolKit-option1  -  Read-Only" id="{2C38BF3F-30AC-4C51-BD49-4E68EBFD1FFF}" vid="{588BCBAA-2E2B-409C-AF7C-CBF4F888D92C}"/>
    </a:ext>
  </a:extLst>
</a:theme>
</file>

<file path=ppt/theme/theme2.xml><?xml version="1.0" encoding="utf-8"?>
<a:theme xmlns:a="http://schemas.openxmlformats.org/drawingml/2006/main" name="1_Ion Boardroom">
  <a:themeElements>
    <a:clrScheme name="Custom 4">
      <a:dk1>
        <a:srgbClr val="27421D"/>
      </a:dk1>
      <a:lt1>
        <a:sysClr val="window" lastClr="FFFFFF"/>
      </a:lt1>
      <a:dk2>
        <a:srgbClr val="003468"/>
      </a:dk2>
      <a:lt2>
        <a:srgbClr val="E7E6E6"/>
      </a:lt2>
      <a:accent1>
        <a:srgbClr val="650B36"/>
      </a:accent1>
      <a:accent2>
        <a:srgbClr val="27421D"/>
      </a:accent2>
      <a:accent3>
        <a:srgbClr val="A5A5A5"/>
      </a:accent3>
      <a:accent4>
        <a:srgbClr val="595959"/>
      </a:accent4>
      <a:accent5>
        <a:srgbClr val="FFF2CC"/>
      </a:accent5>
      <a:accent6>
        <a:srgbClr val="E2EFD9"/>
      </a:accent6>
      <a:hlink>
        <a:srgbClr val="EBDAE2"/>
      </a:hlink>
      <a:folHlink>
        <a:srgbClr val="833C0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ndustryToolKit-option1" id="{9F5E900E-7AD4-4FD1-B9DA-230F6A5AD9F2}" vid="{D280C509-4780-42BA-AF92-69E01A5A5C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IndustryToolKit-option1</Template>
  <TotalTime>6543</TotalTime>
  <Words>800</Words>
  <Application>Microsoft Office PowerPoint</Application>
  <PresentationFormat>Widescreen</PresentationFormat>
  <Paragraphs>83</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Ion Boardroom</vt:lpstr>
      <vt:lpstr>1_Ion Boardroom</vt:lpstr>
      <vt:lpstr>Office Theme</vt:lpstr>
      <vt:lpstr>PowerPoint Presentation</vt:lpstr>
      <vt:lpstr>About Me</vt:lpstr>
      <vt:lpstr>PowerPoint Presentation</vt:lpstr>
      <vt:lpstr>PowerPoint Presentation</vt:lpstr>
      <vt:lpstr>PowerPoint Presentation</vt:lpstr>
      <vt:lpstr>The world's population is growing at a steady rate</vt:lpstr>
      <vt:lpstr>PowerPoint Presentation</vt:lpstr>
      <vt:lpstr>Why is land a precious resource?</vt:lpstr>
      <vt:lpstr>PowerPoint Presentation</vt:lpstr>
      <vt:lpstr>Fertilizers help increase food productivity</vt:lpstr>
      <vt:lpstr>PowerPoint Presentation</vt:lpstr>
      <vt:lpstr>PowerPoint Presentation</vt:lpstr>
      <vt:lpstr>PowerPoint Presentation</vt:lpstr>
      <vt:lpstr>PowerPoint Presentation</vt:lpstr>
      <vt:lpstr>Add some pictures of you doing your job/ the facility you work in.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Baxter</dc:creator>
  <cp:lastModifiedBy>Melissa Bigge</cp:lastModifiedBy>
  <cp:revision>99</cp:revision>
  <dcterms:created xsi:type="dcterms:W3CDTF">2019-09-02T14:08:08Z</dcterms:created>
  <dcterms:modified xsi:type="dcterms:W3CDTF">2019-11-29T04:44:33Z</dcterms:modified>
</cp:coreProperties>
</file>